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71" r:id="rId2"/>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76F403-E080-4A83-844A-17BE4EB48E13}" v="6" dt="2023-01-19T07:07:28.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4660"/>
  </p:normalViewPr>
  <p:slideViewPr>
    <p:cSldViewPr snapToGrid="0">
      <p:cViewPr varScale="1">
        <p:scale>
          <a:sx n="82" d="100"/>
          <a:sy n="82" d="100"/>
        </p:scale>
        <p:origin x="7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lee Upadhayay" userId="556280587117f9d7" providerId="LiveId" clId="{C376F403-E080-4A83-844A-17BE4EB48E13}"/>
    <pc:docChg chg="undo redo custSel addSld modSld sldOrd">
      <pc:chgData name="Shailee Upadhayay" userId="556280587117f9d7" providerId="LiveId" clId="{C376F403-E080-4A83-844A-17BE4EB48E13}" dt="2023-01-19T07:23:17.063" v="430" actId="1076"/>
      <pc:docMkLst>
        <pc:docMk/>
      </pc:docMkLst>
      <pc:sldChg chg="modSp mod">
        <pc:chgData name="Shailee Upadhayay" userId="556280587117f9d7" providerId="LiveId" clId="{C376F403-E080-4A83-844A-17BE4EB48E13}" dt="2023-01-19T06:51:57.179" v="130" actId="123"/>
        <pc:sldMkLst>
          <pc:docMk/>
          <pc:sldMk cId="1090852725" sldId="262"/>
        </pc:sldMkLst>
        <pc:spChg chg="mod">
          <ac:chgData name="Shailee Upadhayay" userId="556280587117f9d7" providerId="LiveId" clId="{C376F403-E080-4A83-844A-17BE4EB48E13}" dt="2023-01-19T06:51:57.179" v="130" actId="123"/>
          <ac:spMkLst>
            <pc:docMk/>
            <pc:sldMk cId="1090852725" sldId="262"/>
            <ac:spMk id="3" creationId="{971BBFF3-1F1E-D21A-A9FD-677039D29170}"/>
          </ac:spMkLst>
        </pc:spChg>
      </pc:sldChg>
      <pc:sldChg chg="modSp mod">
        <pc:chgData name="Shailee Upadhayay" userId="556280587117f9d7" providerId="LiveId" clId="{C376F403-E080-4A83-844A-17BE4EB48E13}" dt="2023-01-19T06:52:38.887" v="133" actId="120"/>
        <pc:sldMkLst>
          <pc:docMk/>
          <pc:sldMk cId="3682888655" sldId="263"/>
        </pc:sldMkLst>
        <pc:spChg chg="mod">
          <ac:chgData name="Shailee Upadhayay" userId="556280587117f9d7" providerId="LiveId" clId="{C376F403-E080-4A83-844A-17BE4EB48E13}" dt="2023-01-19T06:52:38.887" v="133" actId="120"/>
          <ac:spMkLst>
            <pc:docMk/>
            <pc:sldMk cId="3682888655" sldId="263"/>
            <ac:spMk id="3" creationId="{E2DD7A26-4262-9B32-CDBA-0C29F3289404}"/>
          </ac:spMkLst>
        </pc:spChg>
      </pc:sldChg>
      <pc:sldChg chg="ord">
        <pc:chgData name="Shailee Upadhayay" userId="556280587117f9d7" providerId="LiveId" clId="{C376F403-E080-4A83-844A-17BE4EB48E13}" dt="2023-01-19T06:54:16.925" v="137" actId="20578"/>
        <pc:sldMkLst>
          <pc:docMk/>
          <pc:sldMk cId="2374645225" sldId="264"/>
        </pc:sldMkLst>
      </pc:sldChg>
      <pc:sldChg chg="ord">
        <pc:chgData name="Shailee Upadhayay" userId="556280587117f9d7" providerId="LiveId" clId="{C376F403-E080-4A83-844A-17BE4EB48E13}" dt="2023-01-19T06:45:41.132" v="99" actId="20578"/>
        <pc:sldMkLst>
          <pc:docMk/>
          <pc:sldMk cId="4241981541" sldId="265"/>
        </pc:sldMkLst>
      </pc:sldChg>
      <pc:sldChg chg="modSp mod">
        <pc:chgData name="Shailee Upadhayay" userId="556280587117f9d7" providerId="LiveId" clId="{C376F403-E080-4A83-844A-17BE4EB48E13}" dt="2023-01-19T06:11:38.849" v="70" actId="20577"/>
        <pc:sldMkLst>
          <pc:docMk/>
          <pc:sldMk cId="4040981681" sldId="266"/>
        </pc:sldMkLst>
        <pc:spChg chg="mod">
          <ac:chgData name="Shailee Upadhayay" userId="556280587117f9d7" providerId="LiveId" clId="{C376F403-E080-4A83-844A-17BE4EB48E13}" dt="2023-01-19T06:10:42.425" v="44" actId="12"/>
          <ac:spMkLst>
            <pc:docMk/>
            <pc:sldMk cId="4040981681" sldId="266"/>
            <ac:spMk id="2" creationId="{8C227B7E-92EA-8C60-EF4D-567E2C34B3B5}"/>
          </ac:spMkLst>
        </pc:spChg>
        <pc:spChg chg="mod">
          <ac:chgData name="Shailee Upadhayay" userId="556280587117f9d7" providerId="LiveId" clId="{C376F403-E080-4A83-844A-17BE4EB48E13}" dt="2023-01-19T06:11:38.849" v="70" actId="20577"/>
          <ac:spMkLst>
            <pc:docMk/>
            <pc:sldMk cId="4040981681" sldId="266"/>
            <ac:spMk id="3" creationId="{93FD7F15-3764-51C8-FD7D-CAE2FB1D5553}"/>
          </ac:spMkLst>
        </pc:spChg>
      </pc:sldChg>
      <pc:sldChg chg="addSp delSp modSp new mod">
        <pc:chgData name="Shailee Upadhayay" userId="556280587117f9d7" providerId="LiveId" clId="{C376F403-E080-4A83-844A-17BE4EB48E13}" dt="2023-01-19T07:21:56.645" v="348" actId="1036"/>
        <pc:sldMkLst>
          <pc:docMk/>
          <pc:sldMk cId="2357286398" sldId="267"/>
        </pc:sldMkLst>
        <pc:spChg chg="del mod">
          <ac:chgData name="Shailee Upadhayay" userId="556280587117f9d7" providerId="LiveId" clId="{C376F403-E080-4A83-844A-17BE4EB48E13}" dt="2023-01-19T07:21:47.655" v="295" actId="478"/>
          <ac:spMkLst>
            <pc:docMk/>
            <pc:sldMk cId="2357286398" sldId="267"/>
            <ac:spMk id="2" creationId="{1E65F7C7-DAA4-18B1-5622-1225E62AF7E2}"/>
          </ac:spMkLst>
        </pc:spChg>
        <pc:spChg chg="del mod">
          <ac:chgData name="Shailee Upadhayay" userId="556280587117f9d7" providerId="LiveId" clId="{C376F403-E080-4A83-844A-17BE4EB48E13}" dt="2023-01-19T06:40:58.575" v="92" actId="478"/>
          <ac:spMkLst>
            <pc:docMk/>
            <pc:sldMk cId="2357286398" sldId="267"/>
            <ac:spMk id="3" creationId="{7E501ABA-50DA-915A-D38C-4D39AAD968AB}"/>
          </ac:spMkLst>
        </pc:spChg>
        <pc:spChg chg="add del">
          <ac:chgData name="Shailee Upadhayay" userId="556280587117f9d7" providerId="LiveId" clId="{C376F403-E080-4A83-844A-17BE4EB48E13}" dt="2023-01-19T06:40:47.905" v="89" actId="22"/>
          <ac:spMkLst>
            <pc:docMk/>
            <pc:sldMk cId="2357286398" sldId="267"/>
            <ac:spMk id="5" creationId="{914366DA-FF6A-4643-DA2C-2AA1FE67FD07}"/>
          </ac:spMkLst>
        </pc:spChg>
        <pc:picChg chg="add mod">
          <ac:chgData name="Shailee Upadhayay" userId="556280587117f9d7" providerId="LiveId" clId="{C376F403-E080-4A83-844A-17BE4EB48E13}" dt="2023-01-19T07:21:56.645" v="348" actId="1036"/>
          <ac:picMkLst>
            <pc:docMk/>
            <pc:sldMk cId="2357286398" sldId="267"/>
            <ac:picMk id="7" creationId="{24A071F5-1656-7BFE-CBE5-404B93DB7EED}"/>
          </ac:picMkLst>
        </pc:picChg>
      </pc:sldChg>
      <pc:sldChg chg="addSp delSp modSp new mod">
        <pc:chgData name="Shailee Upadhayay" userId="556280587117f9d7" providerId="LiveId" clId="{C376F403-E080-4A83-844A-17BE4EB48E13}" dt="2023-01-19T07:23:17.063" v="430" actId="1076"/>
        <pc:sldMkLst>
          <pc:docMk/>
          <pc:sldMk cId="1470350491" sldId="268"/>
        </pc:sldMkLst>
        <pc:spChg chg="del mod">
          <ac:chgData name="Shailee Upadhayay" userId="556280587117f9d7" providerId="LiveId" clId="{C376F403-E080-4A83-844A-17BE4EB48E13}" dt="2023-01-19T07:22:14.850" v="383" actId="478"/>
          <ac:spMkLst>
            <pc:docMk/>
            <pc:sldMk cId="1470350491" sldId="268"/>
            <ac:spMk id="2" creationId="{94ABF722-E327-6F04-125D-F1A692B4D0A9}"/>
          </ac:spMkLst>
        </pc:spChg>
        <pc:spChg chg="del mod">
          <ac:chgData name="Shailee Upadhayay" userId="556280587117f9d7" providerId="LiveId" clId="{C376F403-E080-4A83-844A-17BE4EB48E13}" dt="2023-01-19T06:48:53.895" v="123" actId="22"/>
          <ac:spMkLst>
            <pc:docMk/>
            <pc:sldMk cId="1470350491" sldId="268"/>
            <ac:spMk id="3" creationId="{F45012F9-F508-E3D6-0628-8C0C11E479C5}"/>
          </ac:spMkLst>
        </pc:spChg>
        <pc:picChg chg="add mod ord">
          <ac:chgData name="Shailee Upadhayay" userId="556280587117f9d7" providerId="LiveId" clId="{C376F403-E080-4A83-844A-17BE4EB48E13}" dt="2023-01-19T07:23:17.063" v="430" actId="1076"/>
          <ac:picMkLst>
            <pc:docMk/>
            <pc:sldMk cId="1470350491" sldId="268"/>
            <ac:picMk id="5" creationId="{18F65C36-ECC8-FDC2-4DBA-6398AE02DAF0}"/>
          </ac:picMkLst>
        </pc:picChg>
      </pc:sldChg>
      <pc:sldChg chg="modSp new mod">
        <pc:chgData name="Shailee Upadhayay" userId="556280587117f9d7" providerId="LiveId" clId="{C376F403-E080-4A83-844A-17BE4EB48E13}" dt="2023-01-19T06:58:48.088" v="172" actId="14100"/>
        <pc:sldMkLst>
          <pc:docMk/>
          <pc:sldMk cId="1317560478" sldId="269"/>
        </pc:sldMkLst>
        <pc:spChg chg="mod">
          <ac:chgData name="Shailee Upadhayay" userId="556280587117f9d7" providerId="LiveId" clId="{C376F403-E080-4A83-844A-17BE4EB48E13}" dt="2023-01-19T06:58:35.652" v="171" actId="122"/>
          <ac:spMkLst>
            <pc:docMk/>
            <pc:sldMk cId="1317560478" sldId="269"/>
            <ac:spMk id="2" creationId="{64AE0D38-337C-8A87-90ED-134DFA7CB551}"/>
          </ac:spMkLst>
        </pc:spChg>
        <pc:spChg chg="mod">
          <ac:chgData name="Shailee Upadhayay" userId="556280587117f9d7" providerId="LiveId" clId="{C376F403-E080-4A83-844A-17BE4EB48E13}" dt="2023-01-19T06:58:48.088" v="172" actId="14100"/>
          <ac:spMkLst>
            <pc:docMk/>
            <pc:sldMk cId="1317560478" sldId="269"/>
            <ac:spMk id="3" creationId="{1F715FB6-8393-A2DD-22B3-B1E9DAE32B31}"/>
          </ac:spMkLst>
        </pc:spChg>
      </pc:sldChg>
      <pc:sldChg chg="modSp new mod">
        <pc:chgData name="Shailee Upadhayay" userId="556280587117f9d7" providerId="LiveId" clId="{C376F403-E080-4A83-844A-17BE4EB48E13}" dt="2023-01-19T07:01:41.018" v="182" actId="122"/>
        <pc:sldMkLst>
          <pc:docMk/>
          <pc:sldMk cId="4240095298" sldId="270"/>
        </pc:sldMkLst>
        <pc:spChg chg="mod">
          <ac:chgData name="Shailee Upadhayay" userId="556280587117f9d7" providerId="LiveId" clId="{C376F403-E080-4A83-844A-17BE4EB48E13}" dt="2023-01-19T07:01:41.018" v="182" actId="122"/>
          <ac:spMkLst>
            <pc:docMk/>
            <pc:sldMk cId="4240095298" sldId="270"/>
            <ac:spMk id="2" creationId="{2EBE2768-9946-C24E-1091-190838D4F5F0}"/>
          </ac:spMkLst>
        </pc:spChg>
        <pc:spChg chg="mod">
          <ac:chgData name="Shailee Upadhayay" userId="556280587117f9d7" providerId="LiveId" clId="{C376F403-E080-4A83-844A-17BE4EB48E13}" dt="2023-01-19T07:01:20.491" v="181" actId="255"/>
          <ac:spMkLst>
            <pc:docMk/>
            <pc:sldMk cId="4240095298" sldId="270"/>
            <ac:spMk id="3" creationId="{ED67584E-D988-4599-87FF-6E08D960F152}"/>
          </ac:spMkLst>
        </pc:spChg>
      </pc:sldChg>
      <pc:sldChg chg="addSp delSp modSp new mod ord">
        <pc:chgData name="Shailee Upadhayay" userId="556280587117f9d7" providerId="LiveId" clId="{C376F403-E080-4A83-844A-17BE4EB48E13}" dt="2023-01-19T07:11:44.287" v="293"/>
        <pc:sldMkLst>
          <pc:docMk/>
          <pc:sldMk cId="586146135" sldId="271"/>
        </pc:sldMkLst>
        <pc:spChg chg="del">
          <ac:chgData name="Shailee Upadhayay" userId="556280587117f9d7" providerId="LiveId" clId="{C376F403-E080-4A83-844A-17BE4EB48E13}" dt="2023-01-19T07:07:28.299" v="184" actId="931"/>
          <ac:spMkLst>
            <pc:docMk/>
            <pc:sldMk cId="586146135" sldId="271"/>
            <ac:spMk id="3" creationId="{D9B681D8-4072-F9CF-5676-6B1698778E0F}"/>
          </ac:spMkLst>
        </pc:spChg>
        <pc:picChg chg="add mod modCrop">
          <ac:chgData name="Shailee Upadhayay" userId="556280587117f9d7" providerId="LiveId" clId="{C376F403-E080-4A83-844A-17BE4EB48E13}" dt="2023-01-19T07:10:45.834" v="291" actId="14100"/>
          <ac:picMkLst>
            <pc:docMk/>
            <pc:sldMk cId="586146135" sldId="271"/>
            <ac:picMk id="5" creationId="{70720747-C805-ABEB-BE04-77FE960E58B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803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679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191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51997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1986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1/19/2023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42089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1/19/2023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12052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29269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611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6DFF08F-DC6B-4601-B491-B0F83F6DD2DA}"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9718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9163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776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752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6DFF08F-DC6B-4601-B491-B0F83F6DD2DA}" type="datetimeFigureOut">
              <a:rPr lang="en-US" smtClean="0"/>
              <a:t>1/19/2023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870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DFF08F-DC6B-4601-B491-B0F83F6DD2DA}" type="datetimeFigureOut">
              <a:rPr lang="en-US" smtClean="0"/>
              <a:t>1/19/2023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2608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6DFF08F-DC6B-4601-B491-B0F83F6DD2DA}" type="datetimeFigureOut">
              <a:rPr lang="en-US" smtClean="0"/>
              <a:t>1/19/2023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4731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9565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DFF08F-DC6B-4601-B491-B0F83F6DD2DA}" type="datetimeFigureOut">
              <a:rPr lang="en-US" smtClean="0"/>
              <a:pPr/>
              <a:t>1/19/2023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700830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123F9-AA51-6C58-0476-960D1DFCE96A}"/>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0720747-C805-ABEB-BE04-77FE960E58B4}"/>
              </a:ext>
            </a:extLst>
          </p:cNvPr>
          <p:cNvPicPr>
            <a:picLocks noGrp="1" noChangeAspect="1"/>
          </p:cNvPicPr>
          <p:nvPr>
            <p:ph idx="1"/>
          </p:nvPr>
        </p:nvPicPr>
        <p:blipFill rotWithShape="1">
          <a:blip r:embed="rId2"/>
          <a:srcRect t="20554" b="4088"/>
          <a:stretch/>
        </p:blipFill>
        <p:spPr>
          <a:xfrm>
            <a:off x="0" y="0"/>
            <a:ext cx="12192000" cy="6972723"/>
          </a:xfrm>
        </p:spPr>
      </p:pic>
    </p:spTree>
    <p:extLst>
      <p:ext uri="{BB962C8B-B14F-4D97-AF65-F5344CB8AC3E}">
        <p14:creationId xmlns:p14="http://schemas.microsoft.com/office/powerpoint/2010/main" val="58614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101C-5390-C704-531B-7BA3F024345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F32E28C-B037-9472-5134-2CBE784BA41B}"/>
              </a:ext>
            </a:extLst>
          </p:cNvPr>
          <p:cNvSpPr>
            <a:spLocks noGrp="1"/>
          </p:cNvSpPr>
          <p:nvPr>
            <p:ph idx="1"/>
          </p:nvPr>
        </p:nvSpPr>
        <p:spPr>
          <a:xfrm>
            <a:off x="646111" y="1853248"/>
            <a:ext cx="8946541" cy="4195481"/>
          </a:xfrm>
        </p:spPr>
        <p:txBody>
          <a:bodyPr>
            <a:noAutofit/>
          </a:bodyPr>
          <a:lstStyle/>
          <a:p>
            <a:pPr marL="0" indent="0" algn="just">
              <a:lnSpc>
                <a:spcPct val="107000"/>
              </a:lnSpc>
              <a:spcAft>
                <a:spcPts val="800"/>
              </a:spcAft>
              <a:buNone/>
            </a:pPr>
            <a:r>
              <a:rPr lang="en-US" sz="2800" b="1" i="1" dirty="0">
                <a:effectLst/>
                <a:latin typeface="Algerian" panose="04020705040A02060702" pitchFamily="82" charset="0"/>
                <a:ea typeface="Times New Roman" panose="02020603050405020304" pitchFamily="18" charset="0"/>
              </a:rPr>
              <a:t>Present Value</a:t>
            </a:r>
          </a:p>
          <a:p>
            <a:pPr marL="0" indent="0" algn="just">
              <a:lnSpc>
                <a:spcPct val="107000"/>
              </a:lnSpc>
              <a:spcAft>
                <a:spcPts val="800"/>
              </a:spcAft>
              <a:buNone/>
            </a:pPr>
            <a:r>
              <a:rPr lang="en-US" sz="1800" dirty="0">
                <a:effectLst/>
                <a:latin typeface="Times New Roman" panose="02020603050405020304" pitchFamily="18" charset="0"/>
                <a:ea typeface="Times New Roman" panose="02020603050405020304" pitchFamily="18" charset="0"/>
              </a:rPr>
              <a:t>Present value is the current value of a 'Future Amount'. It can also be defined as the amount to be invested today at a given rate over specified period to equal the ‘Future Amount’. Since, finding present value is simply the reverse of finding Future Value (FV), the formula for Future Value (FV) can be readily transformed into a present value formula. Therefore, the</a:t>
            </a:r>
            <a:r>
              <a:rPr lang="en-US" sz="1800" b="1" dirty="0">
                <a:effectLst/>
                <a:latin typeface="Times New Roman" panose="02020603050405020304" pitchFamily="18" charset="0"/>
                <a:ea typeface="Times New Roman" panose="02020603050405020304" pitchFamily="18" charset="0"/>
              </a:rPr>
              <a:t> P</a:t>
            </a:r>
            <a:r>
              <a:rPr lang="en-US" sz="1800" b="1" baseline="-25000" dirty="0">
                <a:effectLst/>
                <a:latin typeface="Times New Roman" panose="02020603050405020304" pitchFamily="18" charset="0"/>
                <a:ea typeface="Times New Roman" panose="02020603050405020304" pitchFamily="18" charset="0"/>
              </a:rPr>
              <a:t>0</a:t>
            </a:r>
            <a:r>
              <a:rPr lang="en-US" sz="1800" dirty="0">
                <a:effectLst/>
                <a:latin typeface="Times New Roman" panose="02020603050405020304" pitchFamily="18" charset="0"/>
                <a:ea typeface="Times New Roman" panose="02020603050405020304" pitchFamily="18" charset="0"/>
              </a:rPr>
              <a:t> (the present value) becomes</a:t>
            </a:r>
            <a:endParaRPr lang="en-IN" sz="1800"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rPr>
              <a:t>     P</a:t>
            </a:r>
            <a:r>
              <a:rPr lang="en-US" sz="1800" b="1" baseline="-25000" dirty="0">
                <a:effectLst/>
                <a:latin typeface="Times New Roman" panose="02020603050405020304" pitchFamily="18" charset="0"/>
                <a:ea typeface="Times New Roman" panose="02020603050405020304" pitchFamily="18" charset="0"/>
              </a:rPr>
              <a:t>0</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FV</a:t>
            </a:r>
            <a:r>
              <a:rPr lang="en-US" sz="1800" b="1" baseline="-25000" dirty="0" err="1">
                <a:effectLst/>
                <a:latin typeface="Times New Roman" panose="02020603050405020304" pitchFamily="18" charset="0"/>
                <a:ea typeface="Times New Roman" panose="02020603050405020304" pitchFamily="18" charset="0"/>
              </a:rPr>
              <a:t>n</a:t>
            </a:r>
            <a:r>
              <a:rPr lang="en-US" sz="1800" b="1" dirty="0">
                <a:effectLst/>
                <a:latin typeface="Times New Roman" panose="02020603050405020304" pitchFamily="18" charset="0"/>
                <a:ea typeface="Times New Roman" panose="02020603050405020304" pitchFamily="18" charset="0"/>
              </a:rPr>
              <a:t>/(1+i)</a:t>
            </a:r>
            <a:r>
              <a:rPr lang="en-US" sz="1800" b="1" baseline="30000" dirty="0">
                <a:effectLst/>
                <a:latin typeface="Times New Roman" panose="02020603050405020304" pitchFamily="18" charset="0"/>
                <a:ea typeface="Times New Roman" panose="02020603050405020304" pitchFamily="18" charset="0"/>
              </a:rPr>
              <a:t>n </a:t>
            </a:r>
            <a:r>
              <a:rPr lang="en-US" sz="1800" b="1" dirty="0">
                <a:effectLst/>
                <a:latin typeface="Times New Roman" panose="02020603050405020304" pitchFamily="18" charset="0"/>
                <a:ea typeface="Times New Roman" panose="02020603050405020304" pitchFamily="18" charset="0"/>
              </a:rPr>
              <a:t>or P</a:t>
            </a:r>
            <a:r>
              <a:rPr lang="en-US" sz="1800" b="1" baseline="-25000" dirty="0">
                <a:effectLst/>
                <a:latin typeface="Times New Roman" panose="02020603050405020304" pitchFamily="18" charset="0"/>
                <a:ea typeface="Times New Roman" panose="02020603050405020304" pitchFamily="18" charset="0"/>
              </a:rPr>
              <a:t>0</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FV</a:t>
            </a:r>
            <a:r>
              <a:rPr lang="en-US" sz="1800" b="1" baseline="-25000" dirty="0" err="1">
                <a:effectLst/>
                <a:latin typeface="Times New Roman" panose="02020603050405020304" pitchFamily="18" charset="0"/>
                <a:ea typeface="Times New Roman" panose="02020603050405020304" pitchFamily="18" charset="0"/>
              </a:rPr>
              <a:t>n</a:t>
            </a:r>
            <a:r>
              <a:rPr lang="en-US" sz="1800" b="1" dirty="0">
                <a:effectLst/>
                <a:latin typeface="Times New Roman" panose="02020603050405020304" pitchFamily="18" charset="0"/>
                <a:ea typeface="Times New Roman" panose="02020603050405020304" pitchFamily="18" charset="0"/>
              </a:rPr>
              <a:t>(1+i)</a:t>
            </a:r>
            <a:r>
              <a:rPr lang="en-US" sz="1800" b="1" baseline="30000" dirty="0">
                <a:effectLst/>
                <a:latin typeface="Times New Roman" panose="02020603050405020304" pitchFamily="18" charset="0"/>
                <a:ea typeface="Times New Roman" panose="02020603050405020304" pitchFamily="18" charset="0"/>
              </a:rPr>
              <a:t>-n</a:t>
            </a:r>
            <a:endParaRPr lang="en-IN" sz="1800"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sz="1800" dirty="0">
                <a:effectLst/>
                <a:latin typeface="Times New Roman" panose="02020603050405020304" pitchFamily="18" charset="0"/>
                <a:ea typeface="Times New Roman" panose="02020603050405020304" pitchFamily="18" charset="0"/>
              </a:rPr>
              <a:t>where, </a:t>
            </a:r>
            <a:endParaRPr lang="en-IN"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effectLst/>
                <a:latin typeface="Times New Roman" panose="02020603050405020304" pitchFamily="18" charset="0"/>
                <a:ea typeface="Times New Roman" panose="02020603050405020304" pitchFamily="18" charset="0"/>
              </a:rPr>
              <a:t>FV </a:t>
            </a:r>
            <a:r>
              <a:rPr lang="en-US" sz="1800" baseline="-25000" dirty="0">
                <a:effectLst/>
                <a:latin typeface="Times New Roman" panose="02020603050405020304" pitchFamily="18" charset="0"/>
                <a:ea typeface="Times New Roman" panose="02020603050405020304" pitchFamily="18" charset="0"/>
              </a:rPr>
              <a:t>n </a:t>
            </a:r>
            <a:r>
              <a:rPr lang="en-US" sz="1800" dirty="0">
                <a:effectLst/>
                <a:latin typeface="Times New Roman" panose="02020603050405020304" pitchFamily="18" charset="0"/>
                <a:ea typeface="Times New Roman" panose="02020603050405020304" pitchFamily="18" charset="0"/>
              </a:rPr>
              <a:t>Future value n years hence    </a:t>
            </a:r>
            <a:endParaRPr lang="en-IN"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err="1">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 = Rate of interest per annum</a:t>
            </a:r>
            <a:endParaRPr lang="en-IN"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effectLst/>
                <a:latin typeface="Times New Roman" panose="02020603050405020304" pitchFamily="18" charset="0"/>
                <a:ea typeface="Times New Roman" panose="02020603050405020304" pitchFamily="18" charset="0"/>
              </a:rPr>
              <a:t>n= Number of years for which discounting is done</a:t>
            </a:r>
            <a:endParaRPr lang="en-IN" sz="1800" dirty="0">
              <a:effectLst/>
              <a:latin typeface="Calibri" panose="020F0502020204030204" pitchFamily="34" charset="0"/>
              <a:ea typeface="Calibri" panose="020F0502020204030204" pitchFamily="34" charset="0"/>
            </a:endParaRPr>
          </a:p>
          <a:p>
            <a:pPr marL="0" indent="0">
              <a:buNone/>
            </a:pPr>
            <a:endParaRPr lang="en-IN" sz="1800" dirty="0"/>
          </a:p>
        </p:txBody>
      </p:sp>
    </p:spTree>
    <p:extLst>
      <p:ext uri="{BB962C8B-B14F-4D97-AF65-F5344CB8AC3E}">
        <p14:creationId xmlns:p14="http://schemas.microsoft.com/office/powerpoint/2010/main" val="424198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7B7E-92EA-8C60-EF4D-567E2C34B3B5}"/>
              </a:ext>
            </a:extLst>
          </p:cNvPr>
          <p:cNvSpPr>
            <a:spLocks noGrp="1"/>
          </p:cNvSpPr>
          <p:nvPr>
            <p:ph type="title"/>
          </p:nvPr>
        </p:nvSpPr>
        <p:spPr/>
        <p:txBody>
          <a:bodyPr/>
          <a:lstStyle/>
          <a:p>
            <a:r>
              <a:rPr lang="en-US" b="1" dirty="0">
                <a:latin typeface="Algerian" panose="04020705040A02060702" pitchFamily="82" charset="0"/>
              </a:rPr>
              <a:t>                     Annuity</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93FD7F15-3764-51C8-FD7D-CAE2FB1D5553}"/>
              </a:ext>
            </a:extLst>
          </p:cNvPr>
          <p:cNvSpPr>
            <a:spLocks noGrp="1"/>
          </p:cNvSpPr>
          <p:nvPr>
            <p:ph idx="1"/>
          </p:nvPr>
        </p:nvSpPr>
        <p:spPr/>
        <p:txBody>
          <a:bodyPr/>
          <a:lstStyle/>
          <a:p>
            <a:pPr marL="0" indent="0">
              <a:buNone/>
            </a:pPr>
            <a:r>
              <a:rPr lang="en-US" dirty="0"/>
              <a:t>Annuity a stream of equal periodic cash flows over a specified time period. It can be inflows an outflows.</a:t>
            </a:r>
          </a:p>
          <a:p>
            <a:pPr marL="0" indent="0">
              <a:buNone/>
            </a:pPr>
            <a:r>
              <a:rPr lang="en-US" b="1" i="1" dirty="0">
                <a:latin typeface="Algerian" panose="04020705040A02060702" pitchFamily="82" charset="0"/>
              </a:rPr>
              <a:t> TYPES </a:t>
            </a:r>
          </a:p>
          <a:p>
            <a:pPr>
              <a:buFont typeface="Wingdings" panose="05000000000000000000" pitchFamily="2" charset="2"/>
              <a:buChar char="q"/>
            </a:pPr>
            <a:r>
              <a:rPr lang="en-US" dirty="0"/>
              <a:t>Ordinary Annuity </a:t>
            </a:r>
          </a:p>
          <a:p>
            <a:pPr>
              <a:buFont typeface="Wingdings" panose="05000000000000000000" pitchFamily="2" charset="2"/>
              <a:buChar char="q"/>
            </a:pPr>
            <a:r>
              <a:rPr lang="en-US" dirty="0"/>
              <a:t>Annuity Due</a:t>
            </a:r>
            <a:endParaRPr lang="en-IN" dirty="0"/>
          </a:p>
        </p:txBody>
      </p:sp>
    </p:spTree>
    <p:extLst>
      <p:ext uri="{BB962C8B-B14F-4D97-AF65-F5344CB8AC3E}">
        <p14:creationId xmlns:p14="http://schemas.microsoft.com/office/powerpoint/2010/main" val="4040981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A071F5-1656-7BFE-CBE5-404B93DB7EED}"/>
              </a:ext>
            </a:extLst>
          </p:cNvPr>
          <p:cNvPicPr>
            <a:picLocks noChangeAspect="1"/>
          </p:cNvPicPr>
          <p:nvPr/>
        </p:nvPicPr>
        <p:blipFill>
          <a:blip r:embed="rId2"/>
          <a:stretch>
            <a:fillRect/>
          </a:stretch>
        </p:blipFill>
        <p:spPr>
          <a:xfrm>
            <a:off x="1644676" y="838559"/>
            <a:ext cx="8285910" cy="3686789"/>
          </a:xfrm>
          <a:prstGeom prst="rect">
            <a:avLst/>
          </a:prstGeom>
        </p:spPr>
      </p:pic>
    </p:spTree>
    <p:extLst>
      <p:ext uri="{BB962C8B-B14F-4D97-AF65-F5344CB8AC3E}">
        <p14:creationId xmlns:p14="http://schemas.microsoft.com/office/powerpoint/2010/main" val="2357286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8F65C36-ECC8-FDC2-4DBA-6398AE02DAF0}"/>
              </a:ext>
            </a:extLst>
          </p:cNvPr>
          <p:cNvPicPr>
            <a:picLocks noGrp="1" noChangeAspect="1"/>
          </p:cNvPicPr>
          <p:nvPr>
            <p:ph idx="1"/>
          </p:nvPr>
        </p:nvPicPr>
        <p:blipFill>
          <a:blip r:embed="rId2"/>
          <a:stretch>
            <a:fillRect/>
          </a:stretch>
        </p:blipFill>
        <p:spPr>
          <a:xfrm>
            <a:off x="1719433" y="849086"/>
            <a:ext cx="8753133" cy="4627986"/>
          </a:xfrm>
        </p:spPr>
      </p:pic>
    </p:spTree>
    <p:extLst>
      <p:ext uri="{BB962C8B-B14F-4D97-AF65-F5344CB8AC3E}">
        <p14:creationId xmlns:p14="http://schemas.microsoft.com/office/powerpoint/2010/main" val="1470350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0D38-337C-8A87-90ED-134DFA7CB551}"/>
              </a:ext>
            </a:extLst>
          </p:cNvPr>
          <p:cNvSpPr>
            <a:spLocks noGrp="1"/>
          </p:cNvSpPr>
          <p:nvPr>
            <p:ph type="title"/>
          </p:nvPr>
        </p:nvSpPr>
        <p:spPr/>
        <p:txBody>
          <a:bodyPr/>
          <a:lstStyle/>
          <a:p>
            <a:pPr algn="ctr"/>
            <a:r>
              <a:rPr lang="en-US" sz="4400" b="1" dirty="0">
                <a:effectLst/>
                <a:latin typeface="Algerian" panose="04020705040A02060702" pitchFamily="82" charset="0"/>
                <a:ea typeface="Times New Roman" panose="02020603050405020304" pitchFamily="18" charset="0"/>
              </a:rPr>
              <a:t>Simple interest</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1F715FB6-8393-A2DD-22B3-B1E9DAE32B31}"/>
              </a:ext>
            </a:extLst>
          </p:cNvPr>
          <p:cNvSpPr>
            <a:spLocks noGrp="1"/>
          </p:cNvSpPr>
          <p:nvPr>
            <p:ph idx="1"/>
          </p:nvPr>
        </p:nvSpPr>
        <p:spPr>
          <a:xfrm>
            <a:off x="1103312" y="1330960"/>
            <a:ext cx="8946541" cy="4917439"/>
          </a:xfrm>
        </p:spPr>
        <p:txBody>
          <a:bodyPr>
            <a:noAutofit/>
          </a:bodyPr>
          <a:lstStyle/>
          <a:p>
            <a:pPr marL="0" indent="0" algn="just">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rPr>
              <a:t>Simple interest is calculated as a simple percentage of the original principal amount. The formula for calculating simple interest is</a:t>
            </a:r>
            <a:endParaRPr lang="en-IN" sz="1800" b="1"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rPr>
              <a:t>      SI=P</a:t>
            </a:r>
            <a:r>
              <a:rPr lang="en-US" sz="1800" b="1" baseline="-25000" dirty="0">
                <a:effectLst/>
                <a:latin typeface="Times New Roman" panose="02020603050405020304" pitchFamily="18" charset="0"/>
                <a:ea typeface="Times New Roman" panose="02020603050405020304" pitchFamily="18" charset="0"/>
              </a:rPr>
              <a:t>0</a:t>
            </a:r>
            <a:r>
              <a:rPr lang="en-US" sz="1800" b="1" dirty="0">
                <a:effectLst/>
                <a:latin typeface="Times New Roman" panose="02020603050405020304" pitchFamily="18" charset="0"/>
                <a:ea typeface="Times New Roman" panose="02020603050405020304" pitchFamily="18" charset="0"/>
              </a:rPr>
              <a:t>(</a:t>
            </a:r>
            <a:r>
              <a:rPr lang="en-US" sz="1800" b="1" dirty="0" err="1">
                <a:effectLst/>
                <a:latin typeface="Times New Roman" panose="02020603050405020304" pitchFamily="18" charset="0"/>
                <a:ea typeface="Times New Roman" panose="02020603050405020304" pitchFamily="18" charset="0"/>
              </a:rPr>
              <a:t>i</a:t>
            </a:r>
            <a:r>
              <a:rPr lang="en-US" sz="1800" b="1" dirty="0">
                <a:effectLst/>
                <a:latin typeface="Times New Roman" panose="02020603050405020304" pitchFamily="18" charset="0"/>
                <a:ea typeface="Times New Roman" panose="02020603050405020304" pitchFamily="18" charset="0"/>
              </a:rPr>
              <a:t>) (n)</a:t>
            </a:r>
            <a:endParaRPr lang="en-IN" sz="1800" b="1"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rPr>
              <a:t>      where,</a:t>
            </a:r>
            <a:endParaRPr lang="en-IN"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b="1" dirty="0">
                <a:effectLst/>
                <a:latin typeface="Times New Roman" panose="02020603050405020304" pitchFamily="18" charset="0"/>
                <a:ea typeface="Times New Roman" panose="02020603050405020304" pitchFamily="18" charset="0"/>
              </a:rPr>
              <a:t>SI= Simple interest in rupees</a:t>
            </a:r>
            <a:endParaRPr lang="en-IN"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b="1" dirty="0">
                <a:effectLst/>
                <a:latin typeface="Times New Roman" panose="02020603050405020304" pitchFamily="18" charset="0"/>
                <a:ea typeface="Times New Roman" panose="02020603050405020304" pitchFamily="18" charset="0"/>
              </a:rPr>
              <a:t>P</a:t>
            </a:r>
            <a:r>
              <a:rPr lang="en-US" sz="1800" b="1" baseline="-25000" dirty="0">
                <a:effectLst/>
                <a:latin typeface="Times New Roman" panose="02020603050405020304" pitchFamily="18" charset="0"/>
                <a:ea typeface="Times New Roman" panose="02020603050405020304" pitchFamily="18" charset="0"/>
              </a:rPr>
              <a:t>0</a:t>
            </a:r>
            <a:r>
              <a:rPr lang="en-US" sz="1800" b="1" dirty="0">
                <a:effectLst/>
                <a:latin typeface="Times New Roman" panose="02020603050405020304" pitchFamily="18" charset="0"/>
                <a:ea typeface="Times New Roman" panose="02020603050405020304" pitchFamily="18" charset="0"/>
              </a:rPr>
              <a:t>= Original Principal</a:t>
            </a:r>
            <a:endParaRPr lang="en-IN"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b="1" dirty="0" err="1">
                <a:effectLst/>
                <a:latin typeface="Times New Roman" panose="02020603050405020304" pitchFamily="18" charset="0"/>
                <a:ea typeface="Times New Roman" panose="02020603050405020304" pitchFamily="18" charset="0"/>
              </a:rPr>
              <a:t>i</a:t>
            </a:r>
            <a:r>
              <a:rPr lang="en-US" sz="1800" b="1" dirty="0">
                <a:effectLst/>
                <a:latin typeface="Times New Roman" panose="02020603050405020304" pitchFamily="18" charset="0"/>
                <a:ea typeface="Times New Roman" panose="02020603050405020304" pitchFamily="18" charset="0"/>
              </a:rPr>
              <a:t>= Interest rate per time period</a:t>
            </a:r>
            <a:endParaRPr lang="en-IN"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b="1" dirty="0">
                <a:effectLst/>
                <a:latin typeface="Times New Roman" panose="02020603050405020304" pitchFamily="18" charset="0"/>
                <a:ea typeface="Times New Roman" panose="02020603050405020304" pitchFamily="18" charset="0"/>
              </a:rPr>
              <a:t>n= Number of time periods</a:t>
            </a:r>
            <a:endParaRPr lang="en-IN" sz="1800" b="1"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rPr>
              <a:t>If we add principal to the interest, i.e. P</a:t>
            </a:r>
            <a:r>
              <a:rPr lang="en-US" sz="1800" b="1" baseline="-25000" dirty="0">
                <a:effectLst/>
                <a:latin typeface="Times New Roman" panose="02020603050405020304" pitchFamily="18" charset="0"/>
                <a:ea typeface="Times New Roman" panose="02020603050405020304" pitchFamily="18" charset="0"/>
              </a:rPr>
              <a:t>0</a:t>
            </a:r>
            <a:r>
              <a:rPr lang="en-US" sz="1800" b="1" dirty="0">
                <a:effectLst/>
                <a:latin typeface="Times New Roman" panose="02020603050405020304" pitchFamily="18" charset="0"/>
                <a:ea typeface="Times New Roman" panose="02020603050405020304" pitchFamily="18" charset="0"/>
              </a:rPr>
              <a:t> + P</a:t>
            </a:r>
            <a:r>
              <a:rPr lang="en-US" sz="1800" b="1" baseline="-25000" dirty="0">
                <a:effectLst/>
                <a:latin typeface="Times New Roman" panose="02020603050405020304" pitchFamily="18" charset="0"/>
                <a:ea typeface="Times New Roman" panose="02020603050405020304" pitchFamily="18" charset="0"/>
              </a:rPr>
              <a:t>0 </a:t>
            </a:r>
            <a:r>
              <a:rPr lang="en-US" sz="1800" b="1" dirty="0">
                <a:effectLst/>
                <a:latin typeface="Times New Roman" panose="02020603050405020304" pitchFamily="18" charset="0"/>
                <a:ea typeface="Times New Roman" panose="02020603050405020304" pitchFamily="18" charset="0"/>
              </a:rPr>
              <a:t>(</a:t>
            </a:r>
            <a:r>
              <a:rPr lang="en-US" sz="1800" b="1" dirty="0" err="1">
                <a:effectLst/>
                <a:latin typeface="Times New Roman" panose="02020603050405020304" pitchFamily="18" charset="0"/>
                <a:ea typeface="Times New Roman" panose="02020603050405020304" pitchFamily="18" charset="0"/>
              </a:rPr>
              <a:t>i</a:t>
            </a:r>
            <a:r>
              <a:rPr lang="en-US" sz="1800" b="1" dirty="0">
                <a:effectLst/>
                <a:latin typeface="Times New Roman" panose="02020603050405020304" pitchFamily="18" charset="0"/>
                <a:ea typeface="Times New Roman" panose="02020603050405020304" pitchFamily="18" charset="0"/>
              </a:rPr>
              <a:t>) (n), we will get the total Future Value (FV).</a:t>
            </a:r>
            <a:endParaRPr lang="en-IN" sz="1800" b="1" dirty="0">
              <a:effectLst/>
              <a:latin typeface="Calibri" panose="020F0502020204030204" pitchFamily="34" charset="0"/>
              <a:ea typeface="Calibri" panose="020F0502020204030204" pitchFamily="34" charset="0"/>
            </a:endParaRPr>
          </a:p>
          <a:p>
            <a:pPr marL="0" indent="0" algn="just">
              <a:buNone/>
            </a:pPr>
            <a:endParaRPr lang="en-IN" sz="1800" b="1" dirty="0"/>
          </a:p>
        </p:txBody>
      </p:sp>
    </p:spTree>
    <p:extLst>
      <p:ext uri="{BB962C8B-B14F-4D97-AF65-F5344CB8AC3E}">
        <p14:creationId xmlns:p14="http://schemas.microsoft.com/office/powerpoint/2010/main" val="131756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2768-9946-C24E-1091-190838D4F5F0}"/>
              </a:ext>
            </a:extLst>
          </p:cNvPr>
          <p:cNvSpPr>
            <a:spLocks noGrp="1"/>
          </p:cNvSpPr>
          <p:nvPr>
            <p:ph type="title"/>
          </p:nvPr>
        </p:nvSpPr>
        <p:spPr/>
        <p:txBody>
          <a:bodyPr/>
          <a:lstStyle/>
          <a:p>
            <a:pPr algn="ctr"/>
            <a:r>
              <a:rPr lang="en-US" sz="4400" b="1" dirty="0">
                <a:effectLst/>
                <a:latin typeface="Algerian" panose="04020705040A02060702" pitchFamily="82" charset="0"/>
                <a:ea typeface="Times New Roman" panose="02020603050405020304" pitchFamily="18" charset="0"/>
              </a:rPr>
              <a:t>Compound Interest</a:t>
            </a:r>
            <a:br>
              <a:rPr lang="en-IN" sz="4400" dirty="0">
                <a:effectLst/>
                <a:latin typeface="Algerian" panose="04020705040A02060702" pitchFamily="82" charset="0"/>
                <a:ea typeface="Calibri" panose="020F0502020204030204" pitchFamily="34" charset="0"/>
              </a:rPr>
            </a:b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ED67584E-D988-4599-87FF-6E08D960F152}"/>
              </a:ext>
            </a:extLst>
          </p:cNvPr>
          <p:cNvSpPr>
            <a:spLocks noGrp="1"/>
          </p:cNvSpPr>
          <p:nvPr>
            <p:ph idx="1"/>
          </p:nvPr>
        </p:nvSpPr>
        <p:spPr/>
        <p:txBody>
          <a:bodyPr>
            <a:normAutofit/>
          </a:bodyPr>
          <a:lstStyle/>
          <a:p>
            <a:pPr marL="0" indent="0" algn="just">
              <a:lnSpc>
                <a:spcPct val="107000"/>
              </a:lnSpc>
              <a:spcAft>
                <a:spcPts val="800"/>
              </a:spcAft>
              <a:buNone/>
            </a:pPr>
            <a:r>
              <a:rPr lang="en-US" sz="2800" dirty="0">
                <a:effectLst/>
                <a:latin typeface="Times New Roman" panose="02020603050405020304" pitchFamily="18" charset="0"/>
                <a:ea typeface="Times New Roman" panose="02020603050405020304" pitchFamily="18" charset="0"/>
              </a:rPr>
              <a:t>In compound interest, the interest is calculated on total of previously earned interest and the original principal. Naturally, the amount calculated on the basis of compound interest rate is higher than when calculated with the simple rate.</a:t>
            </a:r>
            <a:endParaRPr lang="en-IN" sz="2800" dirty="0">
              <a:effectLst/>
              <a:latin typeface="Calibri" panose="020F0502020204030204" pitchFamily="34" charset="0"/>
              <a:ea typeface="Calibri" panose="020F0502020204030204" pitchFamily="34" charset="0"/>
            </a:endParaRPr>
          </a:p>
          <a:p>
            <a:pPr marL="0" indent="0">
              <a:lnSpc>
                <a:spcPct val="107000"/>
              </a:lnSpc>
              <a:spcAft>
                <a:spcPts val="800"/>
              </a:spcAft>
              <a:buNone/>
            </a:pPr>
            <a:r>
              <a:rPr lang="en-US" sz="2800" dirty="0">
                <a:effectLst/>
                <a:latin typeface="Times New Roman" panose="02020603050405020304" pitchFamily="18" charset="0"/>
                <a:ea typeface="Times New Roman" panose="02020603050405020304" pitchFamily="18" charset="0"/>
              </a:rPr>
              <a:t> </a:t>
            </a:r>
            <a:endParaRPr lang="en-IN" sz="2800" dirty="0">
              <a:effectLst/>
              <a:latin typeface="Calibri" panose="020F0502020204030204" pitchFamily="34" charset="0"/>
              <a:ea typeface="Calibri" panose="020F0502020204030204" pitchFamily="34" charset="0"/>
            </a:endParaRPr>
          </a:p>
          <a:p>
            <a:pPr marL="0" indent="0">
              <a:buNone/>
            </a:pPr>
            <a:endParaRPr lang="en-IN" sz="2800" dirty="0"/>
          </a:p>
        </p:txBody>
      </p:sp>
    </p:spTree>
    <p:extLst>
      <p:ext uri="{BB962C8B-B14F-4D97-AF65-F5344CB8AC3E}">
        <p14:creationId xmlns:p14="http://schemas.microsoft.com/office/powerpoint/2010/main" val="424009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739C-883C-B9D8-692D-392F20188250}"/>
              </a:ext>
            </a:extLst>
          </p:cNvPr>
          <p:cNvSpPr>
            <a:spLocks noGrp="1"/>
          </p:cNvSpPr>
          <p:nvPr>
            <p:ph type="ctrTitle"/>
          </p:nvPr>
        </p:nvSpPr>
        <p:spPr>
          <a:xfrm>
            <a:off x="1490857" y="318796"/>
            <a:ext cx="8716833" cy="1519335"/>
          </a:xfrm>
        </p:spPr>
        <p:txBody>
          <a:bodyPr/>
          <a:lstStyle/>
          <a:p>
            <a:pPr algn="ctr"/>
            <a:r>
              <a:rPr lang="en-US" sz="4000" b="1" dirty="0">
                <a:effectLst/>
                <a:latin typeface="Algerian" panose="04020705040A02060702" pitchFamily="82" charset="0"/>
                <a:ea typeface="Times New Roman" panose="02020603050405020304" pitchFamily="18" charset="0"/>
              </a:rPr>
              <a:t>TIME VALUE OF MONEY</a:t>
            </a:r>
            <a:br>
              <a:rPr lang="en-IN" sz="2400" dirty="0">
                <a:effectLst/>
                <a:latin typeface="Algerian" panose="04020705040A02060702" pitchFamily="82" charset="0"/>
                <a:ea typeface="Calibri" panose="020F0502020204030204" pitchFamily="34" charset="0"/>
              </a:rPr>
            </a:br>
            <a:endParaRPr lang="en-IN" sz="2400" dirty="0">
              <a:latin typeface="Algerian" panose="04020705040A02060702" pitchFamily="82" charset="0"/>
            </a:endParaRPr>
          </a:p>
        </p:txBody>
      </p:sp>
      <p:sp>
        <p:nvSpPr>
          <p:cNvPr id="3" name="Subtitle 2">
            <a:extLst>
              <a:ext uri="{FF2B5EF4-FFF2-40B4-BE49-F238E27FC236}">
                <a16:creationId xmlns:a16="http://schemas.microsoft.com/office/drawing/2014/main" id="{DB2FA9E6-904C-B3D7-BA9D-71A115DC786C}"/>
              </a:ext>
            </a:extLst>
          </p:cNvPr>
          <p:cNvSpPr>
            <a:spLocks noGrp="1"/>
          </p:cNvSpPr>
          <p:nvPr>
            <p:ph type="subTitle" idx="1"/>
          </p:nvPr>
        </p:nvSpPr>
        <p:spPr>
          <a:xfrm>
            <a:off x="1490856" y="2464942"/>
            <a:ext cx="8987421" cy="4074261"/>
          </a:xfrm>
        </p:spPr>
        <p:txBody>
          <a:bodyPr>
            <a:normAutofit/>
          </a:bodyPr>
          <a:lstStyle/>
          <a:p>
            <a:pPr algn="just">
              <a:lnSpc>
                <a:spcPct val="107000"/>
              </a:lnSpc>
              <a:spcAft>
                <a:spcPts val="800"/>
              </a:spcAft>
            </a:pPr>
            <a:r>
              <a:rPr lang="en-US" dirty="0">
                <a:effectLst/>
                <a:latin typeface="Times New Roman" panose="02020603050405020304" pitchFamily="18" charset="0"/>
                <a:ea typeface="Times New Roman" panose="02020603050405020304" pitchFamily="18" charset="0"/>
              </a:rPr>
              <a:t>The Time Value of Money (TVM) is the important concept of  financial management which refers to that money available at the present time is worth more than the identical sum in the future due to its potential earning capacity.</a:t>
            </a:r>
            <a:endParaRPr lang="en-IN" dirty="0">
              <a:effectLst/>
              <a:latin typeface="Calibri" panose="020F0502020204030204" pitchFamily="34" charset="0"/>
              <a:ea typeface="Calibri" panose="020F0502020204030204" pitchFamily="34" charset="0"/>
            </a:endParaRPr>
          </a:p>
          <a:p>
            <a:pPr algn="just">
              <a:lnSpc>
                <a:spcPct val="107000"/>
              </a:lnSpc>
              <a:spcAft>
                <a:spcPts val="800"/>
              </a:spcAft>
            </a:pPr>
            <a:r>
              <a:rPr lang="en-US" dirty="0">
                <a:effectLst/>
                <a:latin typeface="Times New Roman" panose="02020603050405020304" pitchFamily="18" charset="0"/>
                <a:ea typeface="Times New Roman" panose="02020603050405020304" pitchFamily="18" charset="0"/>
              </a:rPr>
              <a:t>In simple words, time value of money means that the value of money is different in different time periods. The value of money received today is more than the value of same amount receivable at some other time in future. It can be used to compare investment alternatives and to solve problems involving loans, leases, savings etc.</a:t>
            </a:r>
            <a:endParaRPr lang="en-IN" dirty="0">
              <a:effectLst/>
              <a:latin typeface="Calibri" panose="020F0502020204030204" pitchFamily="34" charset="0"/>
              <a:ea typeface="Calibri" panose="020F0502020204030204" pitchFamily="34" charset="0"/>
            </a:endParaRPr>
          </a:p>
          <a:p>
            <a:pPr algn="just"/>
            <a:endParaRPr lang="en-IN" dirty="0"/>
          </a:p>
        </p:txBody>
      </p:sp>
    </p:spTree>
    <p:extLst>
      <p:ext uri="{BB962C8B-B14F-4D97-AF65-F5344CB8AC3E}">
        <p14:creationId xmlns:p14="http://schemas.microsoft.com/office/powerpoint/2010/main" val="269148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4DC9-867C-5BBC-E7C3-DBB1B9FF3E2A}"/>
              </a:ext>
            </a:extLst>
          </p:cNvPr>
          <p:cNvSpPr>
            <a:spLocks noGrp="1"/>
          </p:cNvSpPr>
          <p:nvPr>
            <p:ph type="title"/>
          </p:nvPr>
        </p:nvSpPr>
        <p:spPr/>
        <p:txBody>
          <a:bodyPr/>
          <a:lstStyle/>
          <a:p>
            <a:pPr algn="ctr"/>
            <a:r>
              <a:rPr lang="en-US" sz="4000" b="1" dirty="0">
                <a:effectLst/>
                <a:latin typeface="Algerian" panose="04020705040A02060702" pitchFamily="82" charset="0"/>
                <a:ea typeface="Times New Roman" panose="02020603050405020304" pitchFamily="18" charset="0"/>
              </a:rPr>
              <a:t>Causes</a:t>
            </a:r>
            <a:r>
              <a:rPr lang="en-US" sz="4400" b="1" dirty="0">
                <a:effectLst/>
                <a:latin typeface="Algerian" panose="04020705040A02060702" pitchFamily="82" charset="0"/>
                <a:ea typeface="Times New Roman" panose="02020603050405020304" pitchFamily="18" charset="0"/>
              </a:rPr>
              <a:t> due to which value of Money decline</a:t>
            </a:r>
            <a:br>
              <a:rPr lang="en-IN" sz="4400" dirty="0">
                <a:effectLst/>
                <a:latin typeface="Algerian" panose="04020705040A02060702" pitchFamily="82" charset="0"/>
                <a:ea typeface="Calibri" panose="020F0502020204030204" pitchFamily="34" charset="0"/>
              </a:rPr>
            </a:b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31611B4C-E440-4763-F12D-9DC980C39D8F}"/>
              </a:ext>
            </a:extLst>
          </p:cNvPr>
          <p:cNvSpPr>
            <a:spLocks noGrp="1"/>
          </p:cNvSpPr>
          <p:nvPr>
            <p:ph idx="1"/>
          </p:nvPr>
        </p:nvSpPr>
        <p:spPr/>
        <p:txBody>
          <a:bodyPr>
            <a:normAutofit/>
          </a:bodyPr>
          <a:lstStyle/>
          <a:p>
            <a:pPr marL="342900" lvl="0" indent="-342900" algn="just">
              <a:lnSpc>
                <a:spcPct val="107000"/>
              </a:lnSpc>
              <a:spcAft>
                <a:spcPts val="800"/>
              </a:spcAft>
              <a:buFont typeface="Arial" panose="020B0604020202020204" pitchFamily="34" charset="0"/>
              <a:buChar char="●"/>
            </a:pPr>
            <a:r>
              <a:rPr lang="en-US" sz="2800" dirty="0">
                <a:solidFill>
                  <a:srgbClr val="000000"/>
                </a:solidFill>
                <a:effectLst/>
                <a:highlight>
                  <a:srgbClr val="FF0000"/>
                </a:highlight>
                <a:latin typeface="Times New Roman" panose="02020603050405020304" pitchFamily="18" charset="0"/>
                <a:ea typeface="Times New Roman" panose="02020603050405020304" pitchFamily="18" charset="0"/>
                <a:cs typeface="Noto Sans Symbols"/>
              </a:rPr>
              <a:t>Inflation in the economy</a:t>
            </a:r>
            <a:endParaRPr lang="en-IN" sz="2800" dirty="0">
              <a:effectLst/>
              <a:highlight>
                <a:srgbClr val="FF0000"/>
              </a:highlight>
              <a:latin typeface="Noto Sans Symbols"/>
              <a:ea typeface="Noto Sans Symbols"/>
              <a:cs typeface="Noto Sans Symbols"/>
            </a:endParaRPr>
          </a:p>
          <a:p>
            <a:pPr marL="342900" lvl="0" indent="-342900" algn="just">
              <a:lnSpc>
                <a:spcPct val="107000"/>
              </a:lnSpc>
              <a:spcAft>
                <a:spcPts val="800"/>
              </a:spcAft>
              <a:buFont typeface="Arial" panose="020B0604020202020204" pitchFamily="34" charset="0"/>
              <a:buChar char="●"/>
            </a:pPr>
            <a:r>
              <a:rPr lang="en-US" sz="2800" dirty="0">
                <a:solidFill>
                  <a:srgbClr val="000000"/>
                </a:solidFill>
                <a:effectLst/>
                <a:highlight>
                  <a:srgbClr val="FF0000"/>
                </a:highlight>
                <a:latin typeface="Times New Roman" panose="02020603050405020304" pitchFamily="18" charset="0"/>
                <a:ea typeface="Times New Roman" panose="02020603050405020304" pitchFamily="18" charset="0"/>
                <a:cs typeface="Noto Sans Symbols"/>
              </a:rPr>
              <a:t>Consumption</a:t>
            </a:r>
            <a:endParaRPr lang="en-IN" sz="2800" dirty="0">
              <a:effectLst/>
              <a:highlight>
                <a:srgbClr val="FF0000"/>
              </a:highlight>
              <a:latin typeface="Noto Sans Symbols"/>
              <a:ea typeface="Noto Sans Symbols"/>
              <a:cs typeface="Noto Sans Symbols"/>
            </a:endParaRPr>
          </a:p>
          <a:p>
            <a:pPr marL="342900" lvl="0" indent="-342900" algn="just">
              <a:lnSpc>
                <a:spcPct val="107000"/>
              </a:lnSpc>
              <a:spcAft>
                <a:spcPts val="800"/>
              </a:spcAft>
              <a:buFont typeface="Arial" panose="020B0604020202020204" pitchFamily="34" charset="0"/>
              <a:buChar char="●"/>
            </a:pPr>
            <a:r>
              <a:rPr lang="en-US" sz="2800" dirty="0">
                <a:solidFill>
                  <a:srgbClr val="000000"/>
                </a:solidFill>
                <a:effectLst/>
                <a:highlight>
                  <a:srgbClr val="FF0000"/>
                </a:highlight>
                <a:latin typeface="Times New Roman" panose="02020603050405020304" pitchFamily="18" charset="0"/>
                <a:ea typeface="Times New Roman" panose="02020603050405020304" pitchFamily="18" charset="0"/>
                <a:cs typeface="Noto Sans Symbols"/>
              </a:rPr>
              <a:t>Risks involved in delayed receipts of cash or financial transactions</a:t>
            </a:r>
            <a:endParaRPr lang="en-IN" sz="2800" dirty="0">
              <a:effectLst/>
              <a:highlight>
                <a:srgbClr val="FF0000"/>
              </a:highlight>
              <a:latin typeface="Noto Sans Symbols"/>
              <a:ea typeface="Noto Sans Symbols"/>
              <a:cs typeface="Noto Sans Symbols"/>
            </a:endParaRPr>
          </a:p>
          <a:p>
            <a:pPr marL="342900" lvl="0" indent="-342900" algn="just">
              <a:lnSpc>
                <a:spcPct val="107000"/>
              </a:lnSpc>
              <a:spcAft>
                <a:spcPts val="800"/>
              </a:spcAft>
              <a:buFont typeface="Arial" panose="020B0604020202020204" pitchFamily="34" charset="0"/>
              <a:buChar char="●"/>
            </a:pPr>
            <a:r>
              <a:rPr lang="en-US" sz="2800" dirty="0">
                <a:solidFill>
                  <a:srgbClr val="000000"/>
                </a:solidFill>
                <a:effectLst/>
                <a:highlight>
                  <a:srgbClr val="FF0000"/>
                </a:highlight>
                <a:latin typeface="Times New Roman" panose="02020603050405020304" pitchFamily="18" charset="0"/>
                <a:ea typeface="Times New Roman" panose="02020603050405020304" pitchFamily="18" charset="0"/>
                <a:cs typeface="Noto Sans Symbols"/>
              </a:rPr>
              <a:t>Opportunity cost of capital delayed</a:t>
            </a:r>
            <a:endParaRPr lang="en-IN" sz="2800" dirty="0">
              <a:effectLst/>
              <a:highlight>
                <a:srgbClr val="FF0000"/>
              </a:highlight>
              <a:latin typeface="Noto Sans Symbols"/>
              <a:ea typeface="Noto Sans Symbols"/>
              <a:cs typeface="Noto Sans Symbols"/>
            </a:endParaRPr>
          </a:p>
          <a:p>
            <a:pPr marL="0" indent="0">
              <a:buNone/>
            </a:pPr>
            <a:endParaRPr lang="en-IN" sz="2800" dirty="0">
              <a:highlight>
                <a:srgbClr val="FF0000"/>
              </a:highlight>
            </a:endParaRPr>
          </a:p>
        </p:txBody>
      </p:sp>
    </p:spTree>
    <p:extLst>
      <p:ext uri="{BB962C8B-B14F-4D97-AF65-F5344CB8AC3E}">
        <p14:creationId xmlns:p14="http://schemas.microsoft.com/office/powerpoint/2010/main" val="284002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5710-DF3F-8AB1-6523-E9826E2F02A9}"/>
              </a:ext>
            </a:extLst>
          </p:cNvPr>
          <p:cNvSpPr>
            <a:spLocks noGrp="1"/>
          </p:cNvSpPr>
          <p:nvPr>
            <p:ph type="title"/>
          </p:nvPr>
        </p:nvSpPr>
        <p:spPr/>
        <p:txBody>
          <a:bodyPr/>
          <a:lstStyle/>
          <a:p>
            <a:pPr algn="ctr"/>
            <a:r>
              <a:rPr lang="en-US" sz="3600" b="1" dirty="0">
                <a:effectLst/>
                <a:latin typeface="Algerian" panose="04020705040A02060702" pitchFamily="82" charset="0"/>
                <a:ea typeface="Times New Roman" panose="02020603050405020304" pitchFamily="18" charset="0"/>
              </a:rPr>
              <a:t>Importance of Time Value of Money  </a:t>
            </a:r>
            <a:br>
              <a:rPr lang="en-US" sz="4000" b="1" dirty="0">
                <a:effectLst/>
                <a:latin typeface="Algerian" panose="04020705040A02060702" pitchFamily="82" charset="0"/>
                <a:ea typeface="Times New Roman" panose="02020603050405020304" pitchFamily="18" charset="0"/>
              </a:rPr>
            </a:br>
            <a:r>
              <a:rPr lang="en-US" sz="4000" b="1" dirty="0">
                <a:effectLst/>
                <a:latin typeface="Algerian" panose="04020705040A02060702" pitchFamily="82" charset="0"/>
                <a:ea typeface="Times New Roman" panose="02020603050405020304" pitchFamily="18" charset="0"/>
              </a:rPr>
              <a:t>        </a:t>
            </a:r>
            <a:br>
              <a:rPr lang="en-US" sz="4000" b="1" dirty="0">
                <a:effectLst/>
                <a:latin typeface="Algerian" panose="04020705040A02060702" pitchFamily="82" charset="0"/>
                <a:ea typeface="Times New Roman" panose="02020603050405020304" pitchFamily="18" charset="0"/>
              </a:rPr>
            </a:br>
            <a:r>
              <a:rPr lang="en-US" sz="4000" b="1" dirty="0">
                <a:effectLst/>
                <a:latin typeface="Algerian" panose="04020705040A02060702" pitchFamily="82" charset="0"/>
                <a:ea typeface="Times New Roman" panose="02020603050405020304" pitchFamily="18" charset="0"/>
              </a:rPr>
              <a:t>  In Investment Decisions</a:t>
            </a:r>
            <a:br>
              <a:rPr lang="en-IN" sz="4000" dirty="0">
                <a:effectLst/>
                <a:latin typeface="Algerian" panose="04020705040A02060702" pitchFamily="82" charset="0"/>
                <a:ea typeface="Calibri" panose="020F0502020204030204" pitchFamily="34" charset="0"/>
              </a:rPr>
            </a:br>
            <a:endParaRPr lang="en-IN" sz="4000" dirty="0">
              <a:latin typeface="Algerian" panose="04020705040A02060702" pitchFamily="82" charset="0"/>
            </a:endParaRPr>
          </a:p>
        </p:txBody>
      </p:sp>
      <p:sp>
        <p:nvSpPr>
          <p:cNvPr id="3" name="Content Placeholder 2">
            <a:extLst>
              <a:ext uri="{FF2B5EF4-FFF2-40B4-BE49-F238E27FC236}">
                <a16:creationId xmlns:a16="http://schemas.microsoft.com/office/drawing/2014/main" id="{830C35EC-C6B1-F721-558F-04CA540D7E01}"/>
              </a:ext>
            </a:extLst>
          </p:cNvPr>
          <p:cNvSpPr>
            <a:spLocks noGrp="1"/>
          </p:cNvSpPr>
          <p:nvPr>
            <p:ph idx="1"/>
          </p:nvPr>
        </p:nvSpPr>
        <p:spPr>
          <a:xfrm>
            <a:off x="1103312" y="2500604"/>
            <a:ext cx="9151031" cy="3747795"/>
          </a:xfrm>
        </p:spPr>
        <p:txBody>
          <a:bodyPr>
            <a:normAutofit/>
          </a:bodyPr>
          <a:lstStyle/>
          <a:p>
            <a:pPr marL="0" indent="0" algn="just">
              <a:lnSpc>
                <a:spcPct val="107000"/>
              </a:lnSpc>
              <a:spcAft>
                <a:spcPts val="800"/>
              </a:spcAft>
              <a:buNone/>
            </a:pPr>
            <a:r>
              <a:rPr lang="en-US" sz="3600" dirty="0">
                <a:effectLst/>
                <a:latin typeface="Times New Roman" panose="02020603050405020304" pitchFamily="18" charset="0"/>
                <a:ea typeface="Times New Roman" panose="02020603050405020304" pitchFamily="18" charset="0"/>
              </a:rPr>
              <a:t>Small businesses often have limited resources to invest in business operations, activities and expansion. One of the factors we have to look at is how to invest, is the time value of money.</a:t>
            </a:r>
            <a:endParaRPr lang="en-IN" sz="3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4276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EB2F-5377-F563-A042-0493D8881498}"/>
              </a:ext>
            </a:extLst>
          </p:cNvPr>
          <p:cNvSpPr>
            <a:spLocks noGrp="1"/>
          </p:cNvSpPr>
          <p:nvPr>
            <p:ph type="title"/>
          </p:nvPr>
        </p:nvSpPr>
        <p:spPr/>
        <p:txBody>
          <a:bodyPr/>
          <a:lstStyle/>
          <a:p>
            <a:pPr algn="ctr"/>
            <a:r>
              <a:rPr lang="en-US" sz="4000" b="1" dirty="0">
                <a:effectLst/>
                <a:latin typeface="Algerian" panose="04020705040A02060702" pitchFamily="82" charset="0"/>
                <a:ea typeface="Times New Roman" panose="02020603050405020304" pitchFamily="18" charset="0"/>
              </a:rPr>
              <a:t>In Capital Budgeting Decisions</a:t>
            </a:r>
            <a:br>
              <a:rPr lang="en-IN" sz="4000" dirty="0">
                <a:effectLst/>
                <a:latin typeface="Algerian" panose="04020705040A02060702" pitchFamily="82" charset="0"/>
                <a:ea typeface="Calibri" panose="020F0502020204030204" pitchFamily="34" charset="0"/>
              </a:rPr>
            </a:br>
            <a:endParaRPr lang="en-IN" sz="4000" dirty="0">
              <a:latin typeface="Algerian" panose="04020705040A02060702" pitchFamily="82" charset="0"/>
            </a:endParaRPr>
          </a:p>
        </p:txBody>
      </p:sp>
      <p:sp>
        <p:nvSpPr>
          <p:cNvPr id="3" name="Content Placeholder 2">
            <a:extLst>
              <a:ext uri="{FF2B5EF4-FFF2-40B4-BE49-F238E27FC236}">
                <a16:creationId xmlns:a16="http://schemas.microsoft.com/office/drawing/2014/main" id="{582B79C1-E581-FCE4-CBC9-8DD1DFCBFA40}"/>
              </a:ext>
            </a:extLst>
          </p:cNvPr>
          <p:cNvSpPr>
            <a:spLocks noGrp="1"/>
          </p:cNvSpPr>
          <p:nvPr>
            <p:ph idx="1"/>
          </p:nvPr>
        </p:nvSpPr>
        <p:spPr/>
        <p:txBody>
          <a:bodyPr>
            <a:normAutofit/>
          </a:bodyPr>
          <a:lstStyle/>
          <a:p>
            <a:pPr marL="0" indent="0" algn="just">
              <a:buNone/>
            </a:pPr>
            <a:r>
              <a:rPr lang="en-US" sz="2800" dirty="0">
                <a:effectLst/>
                <a:latin typeface="Times New Roman" panose="02020603050405020304" pitchFamily="18" charset="0"/>
                <a:ea typeface="Times New Roman" panose="02020603050405020304" pitchFamily="18" charset="0"/>
              </a:rPr>
              <a:t>When a business chooses to invest money in a project such as an expansion, a strategic acquisition or just the purchase of a new piece of equipment. It may be years before that project begins producing a positive cash flow. The business needs to know whether those future cash flows are worth the up-front investment. Companies apply the TVM in various ways to make yes-or-no decisions on capital projects as well as to decide between competing projects.</a:t>
            </a:r>
            <a:endParaRPr lang="en-IN" sz="2800" dirty="0"/>
          </a:p>
        </p:txBody>
      </p:sp>
    </p:spTree>
    <p:extLst>
      <p:ext uri="{BB962C8B-B14F-4D97-AF65-F5344CB8AC3E}">
        <p14:creationId xmlns:p14="http://schemas.microsoft.com/office/powerpoint/2010/main" val="198955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DAA6-A260-F15F-B439-43F20709138D}"/>
              </a:ext>
            </a:extLst>
          </p:cNvPr>
          <p:cNvSpPr>
            <a:spLocks noGrp="1"/>
          </p:cNvSpPr>
          <p:nvPr>
            <p:ph type="title"/>
          </p:nvPr>
        </p:nvSpPr>
        <p:spPr/>
        <p:txBody>
          <a:bodyPr/>
          <a:lstStyle/>
          <a:p>
            <a:r>
              <a:rPr lang="en-US" sz="4000" b="1" dirty="0">
                <a:effectLst/>
                <a:latin typeface="Algerian" panose="04020705040A02060702" pitchFamily="82" charset="0"/>
                <a:ea typeface="Times New Roman" panose="02020603050405020304" pitchFamily="18" charset="0"/>
              </a:rPr>
              <a:t>Techniques of Time Value of Money </a:t>
            </a:r>
            <a:br>
              <a:rPr lang="en-IN" sz="4000" dirty="0">
                <a:effectLst/>
                <a:latin typeface="Algerian" panose="04020705040A02060702" pitchFamily="82" charset="0"/>
                <a:ea typeface="Calibri" panose="020F0502020204030204" pitchFamily="34" charset="0"/>
              </a:rPr>
            </a:br>
            <a:endParaRPr lang="en-IN" sz="4000" dirty="0">
              <a:latin typeface="Algerian" panose="04020705040A02060702" pitchFamily="82" charset="0"/>
            </a:endParaRPr>
          </a:p>
        </p:txBody>
      </p:sp>
      <p:sp>
        <p:nvSpPr>
          <p:cNvPr id="3" name="Content Placeholder 2">
            <a:extLst>
              <a:ext uri="{FF2B5EF4-FFF2-40B4-BE49-F238E27FC236}">
                <a16:creationId xmlns:a16="http://schemas.microsoft.com/office/drawing/2014/main" id="{B74A2525-56D6-45FD-A57F-60A596DFC33F}"/>
              </a:ext>
            </a:extLst>
          </p:cNvPr>
          <p:cNvSpPr>
            <a:spLocks noGrp="1"/>
          </p:cNvSpPr>
          <p:nvPr>
            <p:ph idx="1"/>
          </p:nvPr>
        </p:nvSpPr>
        <p:spPr>
          <a:xfrm>
            <a:off x="1177957" y="1623528"/>
            <a:ext cx="8946541" cy="4624872"/>
          </a:xfrm>
        </p:spPr>
        <p:txBody>
          <a:bodyPr/>
          <a:lstStyle/>
          <a:p>
            <a:pPr marL="0" lvl="0" indent="0" algn="just">
              <a:lnSpc>
                <a:spcPct val="107000"/>
              </a:lnSpc>
              <a:spcAft>
                <a:spcPts val="800"/>
              </a:spcAft>
              <a:buNone/>
            </a:pPr>
            <a:r>
              <a:rPr lang="en-US" sz="2800" b="1" dirty="0">
                <a:solidFill>
                  <a:schemeClr val="tx1">
                    <a:lumMod val="95000"/>
                  </a:schemeClr>
                </a:solidFill>
                <a:effectLst/>
                <a:latin typeface="Algerian" panose="04020705040A02060702" pitchFamily="82" charset="0"/>
                <a:ea typeface="Times New Roman" panose="02020603050405020304" pitchFamily="18" charset="0"/>
                <a:cs typeface="Noto Sans Symbols"/>
              </a:rPr>
              <a:t>Compounding Technique or Future Value Technique</a:t>
            </a:r>
            <a:r>
              <a:rPr lang="en-US" sz="2800" b="1" dirty="0">
                <a:solidFill>
                  <a:schemeClr val="tx1">
                    <a:lumMod val="95000"/>
                  </a:schemeClr>
                </a:solidFill>
                <a:effectLst/>
                <a:latin typeface="Times New Roman" panose="02020603050405020304" pitchFamily="18" charset="0"/>
                <a:ea typeface="Times New Roman" panose="02020603050405020304" pitchFamily="18" charset="0"/>
                <a:cs typeface="Noto Sans Symbols"/>
              </a:rPr>
              <a:t>-</a:t>
            </a:r>
          </a:p>
          <a:p>
            <a:pPr marL="0" lvl="0" indent="0" algn="just">
              <a:lnSpc>
                <a:spcPct val="107000"/>
              </a:lnSpc>
              <a:spcAft>
                <a:spcPts val="800"/>
              </a:spcAft>
              <a:buNone/>
            </a:pPr>
            <a:r>
              <a:rPr lang="en-US" sz="2800" dirty="0">
                <a:solidFill>
                  <a:schemeClr val="tx1">
                    <a:lumMod val="95000"/>
                  </a:schemeClr>
                </a:solidFill>
                <a:effectLst/>
                <a:latin typeface="Times New Roman" panose="02020603050405020304" pitchFamily="18" charset="0"/>
                <a:ea typeface="Times New Roman" panose="02020603050405020304" pitchFamily="18" charset="0"/>
                <a:cs typeface="Noto Sans Symbols"/>
              </a:rPr>
              <a:t>Compounding technique is used to calculate the future value of present money (cash flows). In this concept, the interest earned on the initial principal amount becomes a part of the principal at the end of the compounding period.</a:t>
            </a:r>
            <a:endParaRPr lang="en-IN" sz="2800" dirty="0">
              <a:solidFill>
                <a:schemeClr val="tx1">
                  <a:lumMod val="95000"/>
                </a:schemeClr>
              </a:solidFill>
              <a:effectLst/>
              <a:latin typeface="Noto Sans Symbols"/>
              <a:ea typeface="Noto Sans Symbols"/>
              <a:cs typeface="Noto Sans Symbols"/>
            </a:endParaRPr>
          </a:p>
          <a:p>
            <a:endParaRPr lang="en-IN" dirty="0">
              <a:solidFill>
                <a:schemeClr val="tx1">
                  <a:lumMod val="95000"/>
                </a:schemeClr>
              </a:solidFill>
            </a:endParaRPr>
          </a:p>
        </p:txBody>
      </p:sp>
    </p:spTree>
    <p:extLst>
      <p:ext uri="{BB962C8B-B14F-4D97-AF65-F5344CB8AC3E}">
        <p14:creationId xmlns:p14="http://schemas.microsoft.com/office/powerpoint/2010/main" val="379650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1368-8128-DB77-3F36-DC8361F2866F}"/>
              </a:ext>
            </a:extLst>
          </p:cNvPr>
          <p:cNvSpPr>
            <a:spLocks noGrp="1"/>
          </p:cNvSpPr>
          <p:nvPr>
            <p:ph type="title"/>
          </p:nvPr>
        </p:nvSpPr>
        <p:spPr/>
        <p:txBody>
          <a:bodyPr/>
          <a:lstStyle/>
          <a:p>
            <a:r>
              <a:rPr lang="en-US" sz="3600" b="1" dirty="0">
                <a:solidFill>
                  <a:schemeClr val="tx1">
                    <a:lumMod val="95000"/>
                  </a:schemeClr>
                </a:solidFill>
                <a:effectLst/>
                <a:latin typeface="Algerian" panose="04020705040A02060702" pitchFamily="82" charset="0"/>
                <a:ea typeface="Times New Roman" panose="02020603050405020304" pitchFamily="18" charset="0"/>
                <a:cs typeface="Noto Sans Symbols"/>
              </a:rPr>
              <a:t>Discounting Technique or Present Value</a:t>
            </a:r>
            <a:r>
              <a:rPr lang="en-US" sz="3600" dirty="0">
                <a:solidFill>
                  <a:schemeClr val="tx1">
                    <a:lumMod val="95000"/>
                  </a:schemeClr>
                </a:solidFill>
                <a:effectLst/>
                <a:latin typeface="Algerian" panose="04020705040A02060702" pitchFamily="82" charset="0"/>
                <a:ea typeface="Times New Roman" panose="02020603050405020304" pitchFamily="18" charset="0"/>
                <a:cs typeface="Noto Sans Symbols"/>
              </a:rPr>
              <a:t> </a:t>
            </a:r>
            <a:r>
              <a:rPr lang="en-US" sz="3600" b="1" dirty="0">
                <a:solidFill>
                  <a:schemeClr val="tx1">
                    <a:lumMod val="95000"/>
                  </a:schemeClr>
                </a:solidFill>
                <a:effectLst/>
                <a:latin typeface="Algerian" panose="04020705040A02060702" pitchFamily="82" charset="0"/>
                <a:ea typeface="Times New Roman" panose="02020603050405020304" pitchFamily="18" charset="0"/>
                <a:cs typeface="Noto Sans Symbols"/>
              </a:rPr>
              <a:t>Technique-</a:t>
            </a:r>
            <a:endParaRPr lang="en-IN" sz="3600" dirty="0">
              <a:latin typeface="Algerian" panose="04020705040A02060702" pitchFamily="82" charset="0"/>
            </a:endParaRPr>
          </a:p>
        </p:txBody>
      </p:sp>
      <p:sp>
        <p:nvSpPr>
          <p:cNvPr id="3" name="Content Placeholder 2">
            <a:extLst>
              <a:ext uri="{FF2B5EF4-FFF2-40B4-BE49-F238E27FC236}">
                <a16:creationId xmlns:a16="http://schemas.microsoft.com/office/drawing/2014/main" id="{971BBFF3-1F1E-D21A-A9FD-677039D29170}"/>
              </a:ext>
            </a:extLst>
          </p:cNvPr>
          <p:cNvSpPr>
            <a:spLocks noGrp="1"/>
          </p:cNvSpPr>
          <p:nvPr>
            <p:ph idx="1"/>
          </p:nvPr>
        </p:nvSpPr>
        <p:spPr/>
        <p:txBody>
          <a:bodyPr>
            <a:normAutofit/>
          </a:bodyPr>
          <a:lstStyle/>
          <a:p>
            <a:pPr marL="0" indent="0" algn="just">
              <a:buNone/>
            </a:pPr>
            <a:r>
              <a:rPr lang="en-US" sz="2800" dirty="0">
                <a:solidFill>
                  <a:schemeClr val="tx1">
                    <a:lumMod val="95000"/>
                  </a:schemeClr>
                </a:solidFill>
                <a:effectLst/>
                <a:latin typeface="Times New Roman" panose="02020603050405020304" pitchFamily="18" charset="0"/>
                <a:ea typeface="Times New Roman" panose="02020603050405020304" pitchFamily="18" charset="0"/>
                <a:cs typeface="Noto Sans Symbols"/>
              </a:rPr>
              <a:t>Discounting technique is used to calculate the present value of cash flows. The concept of this method is "what should be the amount, we need to invest today" to get a specific amount in future. This technique helps to ascertain the present value of future cash flows by applying a discount rate.</a:t>
            </a:r>
            <a:endParaRPr lang="en-IN" sz="2800" dirty="0">
              <a:solidFill>
                <a:schemeClr val="tx1">
                  <a:lumMod val="95000"/>
                </a:schemeClr>
              </a:solidFill>
              <a:effectLst/>
              <a:latin typeface="Noto Sans Symbols"/>
              <a:ea typeface="Noto Sans Symbols"/>
              <a:cs typeface="Noto Sans Symbols"/>
            </a:endParaRPr>
          </a:p>
          <a:p>
            <a:pPr algn="just"/>
            <a:endParaRPr lang="en-IN" sz="2800" dirty="0">
              <a:solidFill>
                <a:schemeClr val="tx1">
                  <a:lumMod val="95000"/>
                </a:schemeClr>
              </a:solidFill>
            </a:endParaRPr>
          </a:p>
        </p:txBody>
      </p:sp>
    </p:spTree>
    <p:extLst>
      <p:ext uri="{BB962C8B-B14F-4D97-AF65-F5344CB8AC3E}">
        <p14:creationId xmlns:p14="http://schemas.microsoft.com/office/powerpoint/2010/main" val="1090852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C01E-17E6-BE77-F05D-36AE6DDD6E7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2DD7A26-4262-9B32-CDBA-0C29F3289404}"/>
              </a:ext>
            </a:extLst>
          </p:cNvPr>
          <p:cNvSpPr>
            <a:spLocks noGrp="1"/>
          </p:cNvSpPr>
          <p:nvPr>
            <p:ph idx="1"/>
          </p:nvPr>
        </p:nvSpPr>
        <p:spPr/>
        <p:txBody>
          <a:bodyPr>
            <a:normAutofit/>
          </a:bodyPr>
          <a:lstStyle/>
          <a:p>
            <a:pPr marL="0" indent="0">
              <a:buNone/>
            </a:pPr>
            <a:r>
              <a:rPr lang="en-US" sz="3200" dirty="0">
                <a:effectLst/>
                <a:latin typeface="Arial Black" panose="020B0A04020102020204" pitchFamily="34" charset="0"/>
                <a:ea typeface="Times New Roman" panose="02020603050405020304" pitchFamily="18" charset="0"/>
              </a:rPr>
              <a:t>Discounting converts future value amount into present value amount. Similarly, compounding converts present value amount into future value amount</a:t>
            </a:r>
            <a:endParaRPr lang="en-IN" sz="3200" dirty="0">
              <a:latin typeface="Arial Black" panose="020B0A04020102020204" pitchFamily="34" charset="0"/>
            </a:endParaRPr>
          </a:p>
        </p:txBody>
      </p:sp>
    </p:spTree>
    <p:extLst>
      <p:ext uri="{BB962C8B-B14F-4D97-AF65-F5344CB8AC3E}">
        <p14:creationId xmlns:p14="http://schemas.microsoft.com/office/powerpoint/2010/main" val="368288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4103-150E-B983-A680-0E81474015BC}"/>
              </a:ext>
            </a:extLst>
          </p:cNvPr>
          <p:cNvSpPr>
            <a:spLocks noGrp="1"/>
          </p:cNvSpPr>
          <p:nvPr>
            <p:ph type="title"/>
          </p:nvPr>
        </p:nvSpPr>
        <p:spPr/>
        <p:txBody>
          <a:bodyPr/>
          <a:lstStyle/>
          <a:p>
            <a:r>
              <a:rPr lang="en-US" sz="4000" b="1" dirty="0">
                <a:effectLst/>
                <a:latin typeface="Algerian" panose="04020705040A02060702" pitchFamily="82" charset="0"/>
                <a:ea typeface="Times New Roman" panose="02020603050405020304" pitchFamily="18" charset="0"/>
              </a:rPr>
              <a:t>Important Terms related to Techniques</a:t>
            </a:r>
            <a:br>
              <a:rPr lang="en-IN" sz="4000" dirty="0">
                <a:effectLst/>
                <a:latin typeface="Algerian" panose="04020705040A02060702" pitchFamily="82" charset="0"/>
                <a:ea typeface="Calibri" panose="020F0502020204030204" pitchFamily="34" charset="0"/>
              </a:rPr>
            </a:br>
            <a:endParaRPr lang="en-IN" sz="4000" dirty="0">
              <a:latin typeface="Algerian" panose="04020705040A02060702" pitchFamily="82"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D75719-AA8A-5C6B-A5E8-84DE7307342F}"/>
                  </a:ext>
                </a:extLst>
              </p:cNvPr>
              <p:cNvSpPr>
                <a:spLocks noGrp="1"/>
              </p:cNvSpPr>
              <p:nvPr>
                <p:ph idx="1"/>
              </p:nvPr>
            </p:nvSpPr>
            <p:spPr/>
            <p:txBody>
              <a:bodyPr>
                <a:normAutofit lnSpcReduction="10000"/>
              </a:bodyPr>
              <a:lstStyle/>
              <a:p>
                <a:pPr marL="0" indent="0" algn="just">
                  <a:lnSpc>
                    <a:spcPct val="107000"/>
                  </a:lnSpc>
                  <a:spcAft>
                    <a:spcPts val="800"/>
                  </a:spcAft>
                  <a:buNone/>
                </a:pPr>
                <a:r>
                  <a:rPr lang="en-US" sz="2800" b="1" i="1" dirty="0">
                    <a:effectLst/>
                    <a:latin typeface="Algerian" panose="04020705040A02060702" pitchFamily="82" charset="0"/>
                    <a:ea typeface="Times New Roman" panose="02020603050405020304" pitchFamily="18" charset="0"/>
                  </a:rPr>
                  <a:t>Future Value </a:t>
                </a:r>
                <a:endParaRPr lang="en-IN" sz="2800" i="1" dirty="0">
                  <a:effectLst/>
                  <a:latin typeface="Algerian" panose="04020705040A02060702" pitchFamily="82" charset="0"/>
                  <a:ea typeface="Calibri" panose="020F0502020204030204" pitchFamily="34" charset="0"/>
                </a:endParaRPr>
              </a:p>
              <a:p>
                <a:pPr marL="0" indent="0" algn="just">
                  <a:lnSpc>
                    <a:spcPct val="107000"/>
                  </a:lnSpc>
                  <a:spcAft>
                    <a:spcPts val="800"/>
                  </a:spcAft>
                  <a:buNone/>
                </a:pPr>
                <a:r>
                  <a:rPr lang="en-US" dirty="0">
                    <a:effectLst/>
                    <a:latin typeface="Times New Roman" panose="02020603050405020304" pitchFamily="18" charset="0"/>
                    <a:ea typeface="Times New Roman" panose="02020603050405020304" pitchFamily="18" charset="0"/>
                  </a:rPr>
                  <a:t>Future value is also known as terminal value. The accrued amount </a:t>
                </a:r>
                <a:r>
                  <a:rPr lang="en-US" b="1" dirty="0" err="1">
                    <a:effectLst/>
                    <a:latin typeface="Times New Roman" panose="02020603050405020304" pitchFamily="18" charset="0"/>
                    <a:ea typeface="Times New Roman" panose="02020603050405020304" pitchFamily="18" charset="0"/>
                  </a:rPr>
                  <a:t>FV</a:t>
                </a:r>
                <a:r>
                  <a:rPr lang="en-US" b="1" baseline="-25000" dirty="0" err="1">
                    <a:solidFill>
                      <a:srgbClr val="FF0000"/>
                    </a:solidFill>
                    <a:effectLst/>
                    <a:latin typeface="Times New Roman" panose="02020603050405020304" pitchFamily="18" charset="0"/>
                    <a:ea typeface="Times New Roman" panose="02020603050405020304" pitchFamily="18" charset="0"/>
                  </a:rPr>
                  <a:t>n</a:t>
                </a:r>
                <a:r>
                  <a:rPr lang="en-US" dirty="0">
                    <a:effectLst/>
                    <a:latin typeface="Times New Roman" panose="02020603050405020304" pitchFamily="18" charset="0"/>
                    <a:ea typeface="Times New Roman" panose="02020603050405020304" pitchFamily="18" charset="0"/>
                  </a:rPr>
                  <a:t> on a principal </a:t>
                </a:r>
                <a:r>
                  <a:rPr lang="en-US" b="1" dirty="0">
                    <a:effectLst/>
                    <a:latin typeface="Times New Roman" panose="02020603050405020304" pitchFamily="18" charset="0"/>
                    <a:ea typeface="Times New Roman" panose="02020603050405020304" pitchFamily="18" charset="0"/>
                  </a:rPr>
                  <a:t>P</a:t>
                </a:r>
                <a:r>
                  <a:rPr lang="en-US" dirty="0">
                    <a:effectLst/>
                    <a:latin typeface="Times New Roman" panose="02020603050405020304" pitchFamily="18" charset="0"/>
                    <a:ea typeface="Times New Roman" panose="02020603050405020304" pitchFamily="18" charset="0"/>
                  </a:rPr>
                  <a:t> after </a:t>
                </a:r>
                <a:r>
                  <a:rPr lang="en-US" b="1" dirty="0">
                    <a:effectLst/>
                    <a:latin typeface="Times New Roman" panose="02020603050405020304" pitchFamily="18" charset="0"/>
                    <a:ea typeface="Times New Roman" panose="02020603050405020304" pitchFamily="18" charset="0"/>
                  </a:rPr>
                  <a:t>n</a:t>
                </a:r>
                <a:r>
                  <a:rPr lang="en-US" dirty="0">
                    <a:effectLst/>
                    <a:latin typeface="Times New Roman" panose="02020603050405020304" pitchFamily="18" charset="0"/>
                    <a:ea typeface="Times New Roman" panose="02020603050405020304" pitchFamily="18" charset="0"/>
                  </a:rPr>
                  <a:t> payment periods at </a:t>
                </a:r>
                <a:r>
                  <a:rPr lang="en-US" b="1" dirty="0" err="1">
                    <a:effectLst/>
                    <a:latin typeface="Times New Roman" panose="02020603050405020304" pitchFamily="18" charset="0"/>
                    <a:ea typeface="Times New Roman" panose="02020603050405020304" pitchFamily="18" charset="0"/>
                  </a:rPr>
                  <a:t>i</a:t>
                </a:r>
                <a:r>
                  <a:rPr lang="en-US" dirty="0">
                    <a:effectLst/>
                    <a:latin typeface="Times New Roman" panose="02020603050405020304" pitchFamily="18" charset="0"/>
                    <a:ea typeface="Times New Roman" panose="02020603050405020304" pitchFamily="18" charset="0"/>
                  </a:rPr>
                  <a:t> (in decimal) rate of interest per payment period is given by</a:t>
                </a:r>
                <a:endParaRPr lang="en-IN"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FV</a:t>
                </a:r>
                <a:r>
                  <a:rPr lang="en-US" b="1" baseline="-25000" dirty="0" err="1">
                    <a:effectLst/>
                    <a:latin typeface="Times New Roman" panose="02020603050405020304" pitchFamily="18" charset="0"/>
                    <a:ea typeface="Times New Roman" panose="02020603050405020304" pitchFamily="18" charset="0"/>
                  </a:rPr>
                  <a:t>n</a:t>
                </a:r>
                <a:r>
                  <a:rPr lang="en-US" b="1" dirty="0">
                    <a:effectLst/>
                    <a:latin typeface="Times New Roman" panose="02020603050405020304" pitchFamily="18" charset="0"/>
                    <a:ea typeface="Times New Roman" panose="02020603050405020304" pitchFamily="18" charset="0"/>
                  </a:rPr>
                  <a:t>= P</a:t>
                </a:r>
                <a:r>
                  <a:rPr lang="en-US" b="1" baseline="-25000" dirty="0">
                    <a:effectLst/>
                    <a:latin typeface="Times New Roman" panose="02020603050405020304" pitchFamily="18" charset="0"/>
                    <a:ea typeface="Times New Roman" panose="02020603050405020304" pitchFamily="18" charset="0"/>
                  </a:rPr>
                  <a:t>0</a:t>
                </a:r>
                <a:r>
                  <a:rPr lang="en-US" b="1" dirty="0">
                    <a:effectLst/>
                    <a:latin typeface="Times New Roman" panose="02020603050405020304" pitchFamily="18" charset="0"/>
                    <a:ea typeface="Times New Roman" panose="02020603050405020304" pitchFamily="18" charset="0"/>
                  </a:rPr>
                  <a:t>(1+i)</a:t>
                </a:r>
                <a:r>
                  <a:rPr lang="en-US" dirty="0">
                    <a:effectLst/>
                    <a:latin typeface="Times New Roman" panose="02020603050405020304" pitchFamily="18" charset="0"/>
                    <a:ea typeface="Times New Roman" panose="02020603050405020304" pitchFamily="18" charset="0"/>
                  </a:rPr>
                  <a:t>                     </a:t>
                </a:r>
              </a:p>
              <a:p>
                <a:pPr marL="0" indent="0" algn="just">
                  <a:lnSpc>
                    <a:spcPct val="107000"/>
                  </a:lnSpc>
                  <a:spcAft>
                    <a:spcPts val="800"/>
                  </a:spcAft>
                  <a:buNone/>
                </a:pPr>
                <a:r>
                  <a:rPr lang="en-US" dirty="0">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   where,</a:t>
                </a:r>
                <a:endParaRPr lang="en-IN"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i</a:t>
                </a:r>
                <a:r>
                  <a:rPr lang="en-US" b="1"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IN" i="1">
                            <a:effectLst/>
                            <a:latin typeface="Cambria Math" panose="02040503050406030204" pitchFamily="18" charset="0"/>
                            <a:ea typeface="Cambria Math" panose="02040503050406030204" pitchFamily="18" charset="0"/>
                            <a:cs typeface="Cambria Math" panose="02040503050406030204" pitchFamily="18" charset="0"/>
                          </a:rPr>
                        </m:ctrlPr>
                      </m:fPr>
                      <m:num>
                        <m:r>
                          <a:rPr lang="en-US" i="1">
                            <a:effectLst/>
                            <a:latin typeface="Cambria Math" panose="02040503050406030204" pitchFamily="18" charset="0"/>
                            <a:ea typeface="Cambria Math" panose="02040503050406030204" pitchFamily="18" charset="0"/>
                            <a:cs typeface="Cambria Math" panose="02040503050406030204" pitchFamily="18" charset="0"/>
                          </a:rPr>
                          <m:t>𝐴𝑛𝑛𝑢𝑎𝑙</m:t>
                        </m:r>
                        <m:r>
                          <a:rPr lang="en-US" i="1">
                            <a:effectLst/>
                            <a:latin typeface="Cambria Math" panose="02040503050406030204" pitchFamily="18" charset="0"/>
                            <a:ea typeface="Cambria Math" panose="02040503050406030204" pitchFamily="18" charset="0"/>
                            <a:cs typeface="Cambria Math" panose="02040503050406030204" pitchFamily="18" charset="0"/>
                          </a:rPr>
                          <m:t> </m:t>
                        </m:r>
                        <m:r>
                          <a:rPr lang="en-US" i="1">
                            <a:effectLst/>
                            <a:latin typeface="Cambria Math" panose="02040503050406030204" pitchFamily="18" charset="0"/>
                            <a:ea typeface="Cambria Math" panose="02040503050406030204" pitchFamily="18" charset="0"/>
                            <a:cs typeface="Cambria Math" panose="02040503050406030204" pitchFamily="18" charset="0"/>
                          </a:rPr>
                          <m:t>𝑟𝑎𝑡𝑒</m:t>
                        </m:r>
                        <m:r>
                          <a:rPr lang="en-US" i="1">
                            <a:effectLst/>
                            <a:latin typeface="Cambria Math" panose="02040503050406030204" pitchFamily="18" charset="0"/>
                            <a:ea typeface="Cambria Math" panose="02040503050406030204" pitchFamily="18" charset="0"/>
                            <a:cs typeface="Cambria Math" panose="02040503050406030204" pitchFamily="18" charset="0"/>
                          </a:rPr>
                          <m:t> </m:t>
                        </m:r>
                        <m:r>
                          <a:rPr lang="en-US" i="1">
                            <a:effectLst/>
                            <a:latin typeface="Cambria Math" panose="02040503050406030204" pitchFamily="18" charset="0"/>
                            <a:ea typeface="Cambria Math" panose="02040503050406030204" pitchFamily="18" charset="0"/>
                            <a:cs typeface="Cambria Math" panose="02040503050406030204" pitchFamily="18" charset="0"/>
                          </a:rPr>
                          <m:t>𝑜𝑓</m:t>
                        </m:r>
                        <m:r>
                          <a:rPr lang="en-US" i="1">
                            <a:effectLst/>
                            <a:latin typeface="Cambria Math" panose="02040503050406030204" pitchFamily="18" charset="0"/>
                            <a:ea typeface="Cambria Math" panose="02040503050406030204" pitchFamily="18" charset="0"/>
                            <a:cs typeface="Cambria Math" panose="02040503050406030204" pitchFamily="18" charset="0"/>
                          </a:rPr>
                          <m:t> </m:t>
                        </m:r>
                        <m:r>
                          <a:rPr lang="en-US" i="1">
                            <a:effectLst/>
                            <a:latin typeface="Cambria Math" panose="02040503050406030204" pitchFamily="18" charset="0"/>
                            <a:ea typeface="Cambria Math" panose="02040503050406030204" pitchFamily="18" charset="0"/>
                            <a:cs typeface="Cambria Math" panose="02040503050406030204" pitchFamily="18" charset="0"/>
                          </a:rPr>
                          <m:t>𝑖𝑛𝑡𝑒𝑟𝑒𝑠𝑡</m:t>
                        </m:r>
                      </m:num>
                      <m:den>
                        <m:r>
                          <a:rPr lang="en-US" i="1">
                            <a:effectLst/>
                            <a:latin typeface="Cambria Math" panose="02040503050406030204" pitchFamily="18" charset="0"/>
                            <a:ea typeface="Cambria Math" panose="02040503050406030204" pitchFamily="18" charset="0"/>
                            <a:cs typeface="Cambria Math" panose="02040503050406030204" pitchFamily="18" charset="0"/>
                          </a:rPr>
                          <m:t>𝑁𝑢𝑚𝑏𝑒𝑟</m:t>
                        </m:r>
                        <m:r>
                          <a:rPr lang="en-US" i="1">
                            <a:effectLst/>
                            <a:latin typeface="Cambria Math" panose="02040503050406030204" pitchFamily="18" charset="0"/>
                            <a:ea typeface="Cambria Math" panose="02040503050406030204" pitchFamily="18" charset="0"/>
                            <a:cs typeface="Cambria Math" panose="02040503050406030204" pitchFamily="18" charset="0"/>
                          </a:rPr>
                          <m:t> </m:t>
                        </m:r>
                        <m:r>
                          <a:rPr lang="en-US" i="1">
                            <a:effectLst/>
                            <a:latin typeface="Cambria Math" panose="02040503050406030204" pitchFamily="18" charset="0"/>
                            <a:ea typeface="Cambria Math" panose="02040503050406030204" pitchFamily="18" charset="0"/>
                            <a:cs typeface="Cambria Math" panose="02040503050406030204" pitchFamily="18" charset="0"/>
                          </a:rPr>
                          <m:t>𝑜𝑓</m:t>
                        </m:r>
                        <m:r>
                          <a:rPr lang="en-US" i="1">
                            <a:effectLst/>
                            <a:latin typeface="Cambria Math" panose="02040503050406030204" pitchFamily="18" charset="0"/>
                            <a:ea typeface="Cambria Math" panose="02040503050406030204" pitchFamily="18" charset="0"/>
                            <a:cs typeface="Cambria Math" panose="02040503050406030204" pitchFamily="18" charset="0"/>
                          </a:rPr>
                          <m:t> </m:t>
                        </m:r>
                        <m:r>
                          <a:rPr lang="en-US" i="1">
                            <a:effectLst/>
                            <a:latin typeface="Cambria Math" panose="02040503050406030204" pitchFamily="18" charset="0"/>
                            <a:ea typeface="Cambria Math" panose="02040503050406030204" pitchFamily="18" charset="0"/>
                            <a:cs typeface="Cambria Math" panose="02040503050406030204" pitchFamily="18" charset="0"/>
                          </a:rPr>
                          <m:t>𝑝𝑎𝑦𝑚𝑒𝑛𝑡</m:t>
                        </m:r>
                        <m:r>
                          <a:rPr lang="en-US" i="1">
                            <a:effectLst/>
                            <a:latin typeface="Cambria Math" panose="02040503050406030204" pitchFamily="18" charset="0"/>
                            <a:ea typeface="Cambria Math" panose="02040503050406030204" pitchFamily="18" charset="0"/>
                            <a:cs typeface="Cambria Math" panose="02040503050406030204" pitchFamily="18" charset="0"/>
                          </a:rPr>
                          <m:t> </m:t>
                        </m:r>
                        <m:r>
                          <a:rPr lang="en-US" i="1">
                            <a:effectLst/>
                            <a:latin typeface="Cambria Math" panose="02040503050406030204" pitchFamily="18" charset="0"/>
                            <a:ea typeface="Cambria Math" panose="02040503050406030204" pitchFamily="18" charset="0"/>
                            <a:cs typeface="Cambria Math" panose="02040503050406030204" pitchFamily="18" charset="0"/>
                          </a:rPr>
                          <m:t>𝑝𝑒𝑟𝑖𝑜𝑑𝑠</m:t>
                        </m:r>
                        <m:r>
                          <a:rPr lang="en-US" i="1">
                            <a:effectLst/>
                            <a:latin typeface="Cambria Math" panose="02040503050406030204" pitchFamily="18" charset="0"/>
                            <a:ea typeface="Cambria Math" panose="02040503050406030204" pitchFamily="18" charset="0"/>
                            <a:cs typeface="Cambria Math" panose="02040503050406030204" pitchFamily="18" charset="0"/>
                          </a:rPr>
                          <m:t> </m:t>
                        </m:r>
                        <m:r>
                          <a:rPr lang="en-US" i="1">
                            <a:effectLst/>
                            <a:latin typeface="Cambria Math" panose="02040503050406030204" pitchFamily="18" charset="0"/>
                            <a:ea typeface="Cambria Math" panose="02040503050406030204" pitchFamily="18" charset="0"/>
                            <a:cs typeface="Cambria Math" panose="02040503050406030204" pitchFamily="18" charset="0"/>
                          </a:rPr>
                          <m:t>𝑝𝑒𝑟</m:t>
                        </m:r>
                        <m:r>
                          <a:rPr lang="en-US" i="1">
                            <a:effectLst/>
                            <a:latin typeface="Cambria Math" panose="02040503050406030204" pitchFamily="18" charset="0"/>
                            <a:ea typeface="Cambria Math" panose="02040503050406030204" pitchFamily="18" charset="0"/>
                            <a:cs typeface="Cambria Math" panose="02040503050406030204" pitchFamily="18" charset="0"/>
                          </a:rPr>
                          <m:t> </m:t>
                        </m:r>
                        <m:r>
                          <a:rPr lang="en-US" i="1">
                            <a:effectLst/>
                            <a:latin typeface="Cambria Math" panose="02040503050406030204" pitchFamily="18" charset="0"/>
                            <a:ea typeface="Cambria Math" panose="02040503050406030204" pitchFamily="18" charset="0"/>
                            <a:cs typeface="Cambria Math" panose="02040503050406030204" pitchFamily="18" charset="0"/>
                          </a:rPr>
                          <m:t>𝑦𝑒𝑎𝑟</m:t>
                        </m:r>
                        <m:r>
                          <a:rPr lang="en-US" i="1">
                            <a:effectLst/>
                            <a:latin typeface="Cambria Math" panose="02040503050406030204" pitchFamily="18" charset="0"/>
                            <a:ea typeface="Cambria Math" panose="02040503050406030204" pitchFamily="18" charset="0"/>
                            <a:cs typeface="Cambria Math" panose="02040503050406030204" pitchFamily="18" charset="0"/>
                          </a:rPr>
                          <m:t>  </m:t>
                        </m:r>
                      </m:den>
                    </m:f>
                    <m:r>
                      <a:rPr lang="en-US" i="1" baseline="30000">
                        <a:effectLst/>
                        <a:latin typeface="Cambria Math" panose="02040503050406030204" pitchFamily="18" charset="0"/>
                        <a:ea typeface="Cambria Math" panose="02040503050406030204" pitchFamily="18" charset="0"/>
                        <a:cs typeface="Cambria Math" panose="02040503050406030204" pitchFamily="18" charset="0"/>
                      </a:rPr>
                      <m:t>=</m:t>
                    </m:r>
                    <m:f>
                      <m:fPr>
                        <m:ctrlPr>
                          <a:rPr lang="en-IN" i="1" baseline="30000">
                            <a:effectLst/>
                            <a:latin typeface="Cambria Math" panose="02040503050406030204" pitchFamily="18" charset="0"/>
                            <a:ea typeface="Cambria Math" panose="02040503050406030204" pitchFamily="18" charset="0"/>
                            <a:cs typeface="Cambria Math" panose="02040503050406030204" pitchFamily="18" charset="0"/>
                          </a:rPr>
                        </m:ctrlPr>
                      </m:fPr>
                      <m:num>
                        <m:r>
                          <a:rPr lang="en-US" i="1" baseline="30000">
                            <a:effectLst/>
                            <a:latin typeface="Cambria Math" panose="02040503050406030204" pitchFamily="18" charset="0"/>
                            <a:ea typeface="Cambria Math" panose="02040503050406030204" pitchFamily="18" charset="0"/>
                            <a:cs typeface="Cambria Math" panose="02040503050406030204" pitchFamily="18" charset="0"/>
                          </a:rPr>
                          <m:t>𝑟</m:t>
                        </m:r>
                      </m:num>
                      <m:den>
                        <m:r>
                          <a:rPr lang="en-US" i="1" baseline="30000">
                            <a:effectLst/>
                            <a:latin typeface="Cambria Math" panose="02040503050406030204" pitchFamily="18" charset="0"/>
                            <a:ea typeface="Cambria Math" panose="02040503050406030204" pitchFamily="18" charset="0"/>
                            <a:cs typeface="Cambria Math" panose="02040503050406030204" pitchFamily="18" charset="0"/>
                          </a:rPr>
                          <m:t>𝑘</m:t>
                        </m:r>
                      </m:den>
                    </m:f>
                  </m:oMath>
                </a14:m>
                <a:endParaRPr lang="en-IN"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b="1" dirty="0">
                    <a:effectLst/>
                    <a:latin typeface="Times New Roman" panose="02020603050405020304" pitchFamily="18" charset="0"/>
                    <a:ea typeface="Times New Roman" panose="02020603050405020304" pitchFamily="18" charset="0"/>
                  </a:rPr>
                  <a:t>(1+i)</a:t>
                </a:r>
                <a:r>
                  <a:rPr lang="en-US" dirty="0">
                    <a:effectLst/>
                    <a:latin typeface="Times New Roman" panose="02020603050405020304" pitchFamily="18" charset="0"/>
                    <a:ea typeface="Times New Roman" panose="02020603050405020304" pitchFamily="18" charset="0"/>
                  </a:rPr>
                  <a:t> </a:t>
                </a:r>
                <a:r>
                  <a:rPr lang="en-US" baseline="30000" dirty="0">
                    <a:effectLst/>
                    <a:latin typeface="Times New Roman" panose="02020603050405020304" pitchFamily="18" charset="0"/>
                    <a:ea typeface="Times New Roman" panose="02020603050405020304" pitchFamily="18" charset="0"/>
                  </a:rPr>
                  <a:t>n</a:t>
                </a:r>
                <a:r>
                  <a:rPr lang="en-US" dirty="0">
                    <a:effectLst/>
                    <a:latin typeface="Times New Roman" panose="02020603050405020304" pitchFamily="18" charset="0"/>
                    <a:ea typeface="Times New Roman" panose="02020603050405020304" pitchFamily="18" charset="0"/>
                  </a:rPr>
                  <a:t>is known as future value factor or compound value factor.</a:t>
                </a:r>
                <a:endParaRPr lang="en-IN" dirty="0">
                  <a:effectLst/>
                  <a:latin typeface="Calibri" panose="020F0502020204030204" pitchFamily="34" charset="0"/>
                  <a:ea typeface="Calibri" panose="020F0502020204030204" pitchFamily="34" charset="0"/>
                </a:endParaRPr>
              </a:p>
              <a:p>
                <a:endParaRPr lang="en-IN" dirty="0"/>
              </a:p>
            </p:txBody>
          </p:sp>
        </mc:Choice>
        <mc:Fallback xmlns="">
          <p:sp>
            <p:nvSpPr>
              <p:cNvPr id="3" name="Content Placeholder 2">
                <a:extLst>
                  <a:ext uri="{FF2B5EF4-FFF2-40B4-BE49-F238E27FC236}">
                    <a16:creationId xmlns:a16="http://schemas.microsoft.com/office/drawing/2014/main" id="{AFD75719-AA8A-5C6B-A5E8-84DE7307342F}"/>
                  </a:ext>
                </a:extLst>
              </p:cNvPr>
              <p:cNvSpPr>
                <a:spLocks noGrp="1" noRot="1" noChangeAspect="1" noMove="1" noResize="1" noEditPoints="1" noAdjustHandles="1" noChangeArrowheads="1" noChangeShapeType="1" noTextEdit="1"/>
              </p:cNvSpPr>
              <p:nvPr>
                <p:ph idx="1"/>
              </p:nvPr>
            </p:nvSpPr>
            <p:spPr>
              <a:blipFill>
                <a:blip r:embed="rId2"/>
                <a:stretch>
                  <a:fillRect l="-1431" t="-1890" r="-681"/>
                </a:stretch>
              </a:blipFill>
            </p:spPr>
            <p:txBody>
              <a:bodyPr/>
              <a:lstStyle/>
              <a:p>
                <a:r>
                  <a:rPr lang="en-IN">
                    <a:noFill/>
                  </a:rPr>
                  <a:t> </a:t>
                </a:r>
              </a:p>
            </p:txBody>
          </p:sp>
        </mc:Fallback>
      </mc:AlternateContent>
    </p:spTree>
    <p:extLst>
      <p:ext uri="{BB962C8B-B14F-4D97-AF65-F5344CB8AC3E}">
        <p14:creationId xmlns:p14="http://schemas.microsoft.com/office/powerpoint/2010/main" val="2374645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116</TotalTime>
  <Words>786</Words>
  <Application>Microsoft Office PowerPoint</Application>
  <PresentationFormat>Widescreen</PresentationFormat>
  <Paragraphs>49</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Algerian</vt:lpstr>
      <vt:lpstr>Arial</vt:lpstr>
      <vt:lpstr>Arial Black</vt:lpstr>
      <vt:lpstr>Calibri</vt:lpstr>
      <vt:lpstr>Cambria Math</vt:lpstr>
      <vt:lpstr>Century Gothic</vt:lpstr>
      <vt:lpstr>Noto Sans Symbols</vt:lpstr>
      <vt:lpstr>Times New Roman</vt:lpstr>
      <vt:lpstr>Wingdings</vt:lpstr>
      <vt:lpstr>Wingdings 3</vt:lpstr>
      <vt:lpstr>Ion</vt:lpstr>
      <vt:lpstr>PowerPoint Presentation</vt:lpstr>
      <vt:lpstr>TIME VALUE OF MONEY </vt:lpstr>
      <vt:lpstr>Causes due to which value of Money decline </vt:lpstr>
      <vt:lpstr>Importance of Time Value of Money              In Investment Decisions </vt:lpstr>
      <vt:lpstr>In Capital Budgeting Decisions </vt:lpstr>
      <vt:lpstr>Techniques of Time Value of Money  </vt:lpstr>
      <vt:lpstr>Discounting Technique or Present Value Technique-</vt:lpstr>
      <vt:lpstr>PowerPoint Presentation</vt:lpstr>
      <vt:lpstr>Important Terms related to Techniques </vt:lpstr>
      <vt:lpstr>PowerPoint Presentation</vt:lpstr>
      <vt:lpstr>                     Annuity</vt:lpstr>
      <vt:lpstr>PowerPoint Presentation</vt:lpstr>
      <vt:lpstr>PowerPoint Presentation</vt:lpstr>
      <vt:lpstr>Simple interest</vt:lpstr>
      <vt:lpstr>Compound Interest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VALUE OF MONEY </dc:title>
  <dc:creator>Shailee Upadhayay</dc:creator>
  <cp:lastModifiedBy>Shailee Upadhayay</cp:lastModifiedBy>
  <cp:revision>2</cp:revision>
  <dcterms:created xsi:type="dcterms:W3CDTF">2023-01-17T07:15:47Z</dcterms:created>
  <dcterms:modified xsi:type="dcterms:W3CDTF">2023-01-19T07:23:27Z</dcterms:modified>
</cp:coreProperties>
</file>